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oboto Slab"/>
      <p:regular r:id="rId46"/>
      <p:bold r:id="rId47"/>
    </p:embeddedFont>
    <p:embeddedFont>
      <p:font typeface="Robo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2" roundtripDataSignature="AMtx7mgkZMvcTLW3nSbkwsr2IHp1cEkk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Slab-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regular.fntdata"/><Relationship Id="rId47" Type="http://schemas.openxmlformats.org/officeDocument/2006/relationships/font" Target="fonts/RobotoSlab-bold.fntdata"/><Relationship Id="rId49"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Italic.fntdata"/><Relationship Id="rId50" Type="http://schemas.openxmlformats.org/officeDocument/2006/relationships/font" Target="fonts/Roboto-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4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4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42"/>
          <p:cNvSpPr txBox="1"/>
          <p:nvPr>
            <p:ph type="ctrTitle"/>
          </p:nvPr>
        </p:nvSpPr>
        <p:spPr>
          <a:xfrm>
            <a:off x="1680302" y="1188925"/>
            <a:ext cx="5783400" cy="1457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14" name="Google Shape;14;p42"/>
          <p:cNvSpPr txBox="1"/>
          <p:nvPr>
            <p:ph idx="1" type="subTitle"/>
          </p:nvPr>
        </p:nvSpPr>
        <p:spPr>
          <a:xfrm>
            <a:off x="1680302" y="3049450"/>
            <a:ext cx="5783400" cy="90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51"/>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3" name="Google Shape;5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p52"/>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52"/>
          <p:cNvSpPr txBox="1"/>
          <p:nvPr>
            <p:ph hasCustomPrompt="1" type="title"/>
          </p:nvPr>
        </p:nvSpPr>
        <p:spPr>
          <a:xfrm>
            <a:off x="387900" y="1152450"/>
            <a:ext cx="83682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7" name="Google Shape;57;p52"/>
          <p:cNvSpPr txBox="1"/>
          <p:nvPr>
            <p:ph idx="1" type="body"/>
          </p:nvPr>
        </p:nvSpPr>
        <p:spPr>
          <a:xfrm>
            <a:off x="387900" y="2919450"/>
            <a:ext cx="83682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8" name="Google Shape;5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 name="Shape 16"/>
        <p:cNvGrpSpPr/>
        <p:nvPr/>
      </p:nvGrpSpPr>
      <p:grpSpPr>
        <a:xfrm>
          <a:off x="0" y="0"/>
          <a:ext cx="0" cy="0"/>
          <a:chOff x="0" y="0"/>
          <a:chExt cx="0" cy="0"/>
        </a:xfrm>
      </p:grpSpPr>
      <p:sp>
        <p:nvSpPr>
          <p:cNvPr id="17" name="Google Shape;17;p43"/>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43"/>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19" name="Google Shape;19;p43"/>
          <p:cNvSpPr txBox="1"/>
          <p:nvPr>
            <p:ph type="title"/>
          </p:nvPr>
        </p:nvSpPr>
        <p:spPr>
          <a:xfrm>
            <a:off x="265500" y="1209075"/>
            <a:ext cx="4045200" cy="150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20" name="Google Shape;20;p43"/>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21" name="Google Shape;21;p4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cxnSp>
        <p:nvCxnSpPr>
          <p:cNvPr id="24" name="Google Shape;24;p4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5" name="Google Shape;25;p4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6" name="Google Shape;26;p44"/>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 name="Shape 30"/>
        <p:cNvGrpSpPr/>
        <p:nvPr/>
      </p:nvGrpSpPr>
      <p:grpSpPr>
        <a:xfrm>
          <a:off x="0" y="0"/>
          <a:ext cx="0" cy="0"/>
          <a:chOff x="0" y="0"/>
          <a:chExt cx="0" cy="0"/>
        </a:xfrm>
      </p:grpSpPr>
      <p:sp>
        <p:nvSpPr>
          <p:cNvPr id="31" name="Google Shape;31;p46"/>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2" name="Google Shape;3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cxnSp>
        <p:nvCxnSpPr>
          <p:cNvPr id="34" name="Google Shape;34;p47"/>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35" name="Google Shape;35;p47"/>
          <p:cNvSpPr txBox="1"/>
          <p:nvPr>
            <p:ph type="title"/>
          </p:nvPr>
        </p:nvSpPr>
        <p:spPr>
          <a:xfrm>
            <a:off x="480750" y="1764950"/>
            <a:ext cx="8222100" cy="907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6" name="Google Shape;3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cxnSp>
        <p:nvCxnSpPr>
          <p:cNvPr id="38" name="Google Shape;38;p48"/>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39" name="Google Shape;39;p4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48"/>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48"/>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2" name="Google Shape;42;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49"/>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5" name="Google Shape;4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cxnSp>
        <p:nvCxnSpPr>
          <p:cNvPr id="47" name="Google Shape;47;p50"/>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48" name="Google Shape;48;p50"/>
          <p:cNvSpPr txBox="1"/>
          <p:nvPr>
            <p:ph type="title"/>
          </p:nvPr>
        </p:nvSpPr>
        <p:spPr>
          <a:xfrm>
            <a:off x="3879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50"/>
          <p:cNvSpPr txBox="1"/>
          <p:nvPr>
            <p:ph idx="1" type="body"/>
          </p:nvPr>
        </p:nvSpPr>
        <p:spPr>
          <a:xfrm>
            <a:off x="387900" y="1594025"/>
            <a:ext cx="2808000" cy="26811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0" name="Google Shape;5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rgbClr val="6AA84F"/>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1pPr>
            <a:lvl2pPr lvl="1"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2pPr>
            <a:lvl3pPr lvl="2"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3pPr>
            <a:lvl4pPr lvl="3"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4pPr>
            <a:lvl5pPr lvl="4"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5pPr>
            <a:lvl6pPr lvl="5"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6pPr>
            <a:lvl7pPr lvl="6"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7pPr>
            <a:lvl8pPr lvl="7"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8pPr>
            <a:lvl9pPr lvl="8"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9pPr>
          </a:lstStyle>
          <a:p/>
        </p:txBody>
      </p:sp>
      <p:sp>
        <p:nvSpPr>
          <p:cNvPr id="7" name="Google Shape;7;p4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Roboto"/>
              <a:buChar char="●"/>
              <a:defRPr b="0" i="0" sz="1800" u="none" cap="none" strike="noStrike">
                <a:solidFill>
                  <a:schemeClr val="dk1"/>
                </a:solidFill>
                <a:latin typeface="Roboto"/>
                <a:ea typeface="Roboto"/>
                <a:cs typeface="Roboto"/>
                <a:sym typeface="Roboto"/>
              </a:defRPr>
            </a:lvl1pPr>
            <a:lvl2pPr indent="-317500" lvl="1" marL="9144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2pPr>
            <a:lvl3pPr indent="-317500" lvl="2" marL="13716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3pPr>
            <a:lvl4pPr indent="-317500" lvl="3" marL="18288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4pPr>
            <a:lvl5pPr indent="-317500" lvl="4" marL="22860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5pPr>
            <a:lvl6pPr indent="-317500" lvl="5" marL="27432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6pPr>
            <a:lvl7pPr indent="-317500" lvl="6" marL="32004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7pPr>
            <a:lvl8pPr indent="-317500" lvl="7" marL="36576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dk1"/>
              </a:buClr>
              <a:buSzPts val="1400"/>
              <a:buFont typeface="Roboto"/>
              <a:buChar char="■"/>
              <a:defRPr b="0" i="0" sz="1400" u="none" cap="none" strike="noStrike">
                <a:solidFill>
                  <a:schemeClr val="dk1"/>
                </a:solidFill>
                <a:latin typeface="Roboto"/>
                <a:ea typeface="Roboto"/>
                <a:cs typeface="Roboto"/>
                <a:sym typeface="Roboto"/>
              </a:defRPr>
            </a:lvl9pPr>
          </a:lstStyle>
          <a:p/>
        </p:txBody>
      </p:sp>
      <p:sp>
        <p:nvSpPr>
          <p:cNvPr id="8" name="Google Shape;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jpg"/><Relationship Id="rId5"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
          <p:cNvSpPr txBox="1"/>
          <p:nvPr>
            <p:ph type="ctrTitle"/>
          </p:nvPr>
        </p:nvSpPr>
        <p:spPr>
          <a:xfrm>
            <a:off x="1680302" y="1188925"/>
            <a:ext cx="5783400" cy="1457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000"/>
              <a:buNone/>
            </a:pPr>
            <a:r>
              <a:rPr lang="en"/>
              <a:t>Училищната библиотека</a:t>
            </a:r>
            <a:endParaRPr/>
          </a:p>
        </p:txBody>
      </p:sp>
      <p:sp>
        <p:nvSpPr>
          <p:cNvPr id="64" name="Google Shape;64;p1"/>
          <p:cNvSpPr txBox="1"/>
          <p:nvPr>
            <p:ph idx="1" type="subTitle"/>
          </p:nvPr>
        </p:nvSpPr>
        <p:spPr>
          <a:xfrm>
            <a:off x="1680300" y="3049450"/>
            <a:ext cx="5783400" cy="145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solidFill>
                  <a:schemeClr val="dk2"/>
                </a:solidFill>
              </a:rPr>
              <a:t>ОУ “Захари Стоянов”, град Варна</a:t>
            </a:r>
            <a:endParaRPr>
              <a:solidFill>
                <a:schemeClr val="dk2"/>
              </a:solidFill>
            </a:endParaRPr>
          </a:p>
          <a:p>
            <a:pPr indent="0" lvl="0" marL="0" rtl="0" algn="ctr">
              <a:lnSpc>
                <a:spcPct val="100000"/>
              </a:lnSpc>
              <a:spcBef>
                <a:spcPts val="0"/>
              </a:spcBef>
              <a:spcAft>
                <a:spcPts val="0"/>
              </a:spcAft>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0"/>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Състезания:</a:t>
            </a:r>
            <a:endParaRPr/>
          </a:p>
        </p:txBody>
      </p:sp>
      <p:sp>
        <p:nvSpPr>
          <p:cNvPr id="144" name="Google Shape;144;p10"/>
          <p:cNvSpPr txBox="1"/>
          <p:nvPr>
            <p:ph idx="2" type="body"/>
          </p:nvPr>
        </p:nvSpPr>
        <p:spPr>
          <a:xfrm>
            <a:off x="497500" y="1991400"/>
            <a:ext cx="3837000" cy="24279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000"/>
              </a:lnSpc>
              <a:spcBef>
                <a:spcPts val="0"/>
              </a:spcBef>
              <a:spcAft>
                <a:spcPts val="0"/>
              </a:spcAft>
              <a:buSzPts val="1800"/>
              <a:buChar char="❖"/>
            </a:pPr>
            <a:r>
              <a:rPr lang="en"/>
              <a:t>Най-добър четец.</a:t>
            </a:r>
            <a:endParaRPr/>
          </a:p>
          <a:p>
            <a:pPr indent="-342900" lvl="0" marL="457200" rtl="0" algn="just">
              <a:lnSpc>
                <a:spcPct val="115000"/>
              </a:lnSpc>
              <a:spcBef>
                <a:spcPts val="0"/>
              </a:spcBef>
              <a:spcAft>
                <a:spcPts val="0"/>
              </a:spcAft>
              <a:buSzPts val="1800"/>
              <a:buChar char="❖"/>
            </a:pPr>
            <a:r>
              <a:rPr lang="en"/>
              <a:t>Най-добър разказвач на приказки за Хитър Петър</a:t>
            </a:r>
            <a:endParaRPr/>
          </a:p>
          <a:p>
            <a:pPr indent="-342900" lvl="0" marL="457200" rtl="0" algn="l">
              <a:lnSpc>
                <a:spcPct val="115000"/>
              </a:lnSpc>
              <a:spcBef>
                <a:spcPts val="0"/>
              </a:spcBef>
              <a:spcAft>
                <a:spcPts val="0"/>
              </a:spcAft>
              <a:buSzPts val="1800"/>
              <a:buChar char="❖"/>
            </a:pPr>
            <a:r>
              <a:rPr lang="en"/>
              <a:t>Най-добър рецитатор на любими български стихотворения.</a:t>
            </a:r>
            <a:endParaRPr/>
          </a:p>
        </p:txBody>
      </p:sp>
      <p:pic>
        <p:nvPicPr>
          <p:cNvPr id="145" name="Google Shape;145;p10"/>
          <p:cNvPicPr preferRelativeResize="0"/>
          <p:nvPr/>
        </p:nvPicPr>
        <p:blipFill rotWithShape="1">
          <a:blip r:embed="rId3">
            <a:alphaModFix/>
          </a:blip>
          <a:srcRect b="0" l="0" r="0" t="0"/>
          <a:stretch/>
        </p:blipFill>
        <p:spPr>
          <a:xfrm>
            <a:off x="4522625" y="1146216"/>
            <a:ext cx="4504699" cy="25338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1"/>
          <p:cNvSpPr txBox="1"/>
          <p:nvPr>
            <p:ph type="title"/>
          </p:nvPr>
        </p:nvSpPr>
        <p:spPr>
          <a:xfrm>
            <a:off x="313125" y="116375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Грамота за най-четящ клас и най-четящ ученик</a:t>
            </a:r>
            <a:endParaRPr/>
          </a:p>
        </p:txBody>
      </p:sp>
      <p:sp>
        <p:nvSpPr>
          <p:cNvPr id="151" name="Google Shape;151;p11"/>
          <p:cNvSpPr txBox="1"/>
          <p:nvPr/>
        </p:nvSpPr>
        <p:spPr>
          <a:xfrm>
            <a:off x="4857750" y="828050"/>
            <a:ext cx="4917300" cy="250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pic>
        <p:nvPicPr>
          <p:cNvPr id="152" name="Google Shape;152;p11"/>
          <p:cNvPicPr preferRelativeResize="0"/>
          <p:nvPr/>
        </p:nvPicPr>
        <p:blipFill rotWithShape="1">
          <a:blip r:embed="rId3">
            <a:alphaModFix/>
          </a:blip>
          <a:srcRect b="5307" l="0" r="0" t="6957"/>
          <a:stretch/>
        </p:blipFill>
        <p:spPr>
          <a:xfrm rot="-5400000">
            <a:off x="5304251" y="595324"/>
            <a:ext cx="2893200" cy="3786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2"/>
          <p:cNvSpPr txBox="1"/>
          <p:nvPr>
            <p:ph type="title"/>
          </p:nvPr>
        </p:nvSpPr>
        <p:spPr>
          <a:xfrm>
            <a:off x="348825" y="14733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Постоянни изложби на нови книги, постъпили в библиотеката</a:t>
            </a:r>
            <a:endParaRPr/>
          </a:p>
        </p:txBody>
      </p:sp>
      <p:pic>
        <p:nvPicPr>
          <p:cNvPr id="158" name="Google Shape;158;p12"/>
          <p:cNvPicPr preferRelativeResize="0"/>
          <p:nvPr/>
        </p:nvPicPr>
        <p:blipFill rotWithShape="1">
          <a:blip r:embed="rId3">
            <a:alphaModFix/>
          </a:blip>
          <a:srcRect b="0" l="12502" r="12494" t="6006"/>
          <a:stretch/>
        </p:blipFill>
        <p:spPr>
          <a:xfrm>
            <a:off x="5286400" y="107150"/>
            <a:ext cx="3752847" cy="2645577"/>
          </a:xfrm>
          <a:prstGeom prst="rect">
            <a:avLst/>
          </a:prstGeom>
          <a:noFill/>
          <a:ln>
            <a:noFill/>
          </a:ln>
        </p:spPr>
      </p:pic>
      <p:pic>
        <p:nvPicPr>
          <p:cNvPr id="159" name="Google Shape;159;p12"/>
          <p:cNvPicPr preferRelativeResize="0"/>
          <p:nvPr/>
        </p:nvPicPr>
        <p:blipFill rotWithShape="1">
          <a:blip r:embed="rId4">
            <a:alphaModFix/>
          </a:blip>
          <a:srcRect b="0" l="0" r="0" t="8079"/>
          <a:stretch/>
        </p:blipFill>
        <p:spPr>
          <a:xfrm>
            <a:off x="4546425" y="2931325"/>
            <a:ext cx="3983572" cy="20597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3"/>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Срещи с автори</a:t>
            </a:r>
            <a:endParaRPr/>
          </a:p>
        </p:txBody>
      </p:sp>
      <p:sp>
        <p:nvSpPr>
          <p:cNvPr id="165" name="Google Shape;165;p13"/>
          <p:cNvSpPr txBox="1"/>
          <p:nvPr>
            <p:ph idx="2" type="body"/>
          </p:nvPr>
        </p:nvSpPr>
        <p:spPr>
          <a:xfrm>
            <a:off x="497500" y="2074850"/>
            <a:ext cx="3837000" cy="24279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000"/>
              </a:lnSpc>
              <a:spcBef>
                <a:spcPts val="0"/>
              </a:spcBef>
              <a:spcAft>
                <a:spcPts val="0"/>
              </a:spcAft>
              <a:buSzPts val="1800"/>
              <a:buChar char="❖"/>
            </a:pPr>
            <a:r>
              <a:rPr lang="en"/>
              <a:t>Райна Пенева</a:t>
            </a:r>
            <a:endParaRPr/>
          </a:p>
          <a:p>
            <a:pPr indent="-342900" lvl="0" marL="457200" rtl="0" algn="just">
              <a:lnSpc>
                <a:spcPct val="115000"/>
              </a:lnSpc>
              <a:spcBef>
                <a:spcPts val="0"/>
              </a:spcBef>
              <a:spcAft>
                <a:spcPts val="0"/>
              </a:spcAft>
              <a:buSzPts val="1800"/>
              <a:buChar char="❖"/>
            </a:pPr>
            <a:r>
              <a:rPr lang="en"/>
              <a:t>Славейко Чамурлийски</a:t>
            </a:r>
            <a:endParaRPr/>
          </a:p>
          <a:p>
            <a:pPr indent="-342900" lvl="0" marL="457200" rtl="0" algn="just">
              <a:lnSpc>
                <a:spcPct val="115000"/>
              </a:lnSpc>
              <a:spcBef>
                <a:spcPts val="0"/>
              </a:spcBef>
              <a:spcAft>
                <a:spcPts val="0"/>
              </a:spcAft>
              <a:buSzPts val="1800"/>
              <a:buChar char="❖"/>
            </a:pPr>
            <a:r>
              <a:rPr lang="en"/>
              <a:t>Анета Дучева</a:t>
            </a:r>
            <a:endParaRPr/>
          </a:p>
        </p:txBody>
      </p:sp>
      <p:pic>
        <p:nvPicPr>
          <p:cNvPr id="166" name="Google Shape;166;p13"/>
          <p:cNvPicPr preferRelativeResize="0"/>
          <p:nvPr/>
        </p:nvPicPr>
        <p:blipFill rotWithShape="1">
          <a:blip r:embed="rId3">
            <a:alphaModFix/>
          </a:blip>
          <a:srcRect b="0" l="0" r="0" t="0"/>
          <a:stretch/>
        </p:blipFill>
        <p:spPr>
          <a:xfrm>
            <a:off x="5641375" y="401600"/>
            <a:ext cx="3332226" cy="2499175"/>
          </a:xfrm>
          <a:prstGeom prst="rect">
            <a:avLst/>
          </a:prstGeom>
          <a:noFill/>
          <a:ln>
            <a:noFill/>
          </a:ln>
        </p:spPr>
      </p:pic>
      <p:pic>
        <p:nvPicPr>
          <p:cNvPr id="167" name="Google Shape;167;p13"/>
          <p:cNvPicPr preferRelativeResize="0"/>
          <p:nvPr/>
        </p:nvPicPr>
        <p:blipFill rotWithShape="1">
          <a:blip r:embed="rId4">
            <a:alphaModFix/>
          </a:blip>
          <a:srcRect b="0" l="0" r="0" t="0"/>
          <a:stretch/>
        </p:blipFill>
        <p:spPr>
          <a:xfrm>
            <a:off x="4486900" y="3053175"/>
            <a:ext cx="2571046" cy="19379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4"/>
          <p:cNvSpPr txBox="1"/>
          <p:nvPr>
            <p:ph type="title"/>
          </p:nvPr>
        </p:nvSpPr>
        <p:spPr>
          <a:xfrm>
            <a:off x="0" y="471675"/>
            <a:ext cx="45048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“Ден на ученическото самоуправление”</a:t>
            </a:r>
            <a:endParaRPr/>
          </a:p>
        </p:txBody>
      </p:sp>
      <p:sp>
        <p:nvSpPr>
          <p:cNvPr id="173" name="Google Shape;173;p14"/>
          <p:cNvSpPr txBox="1"/>
          <p:nvPr>
            <p:ph idx="2" type="body"/>
          </p:nvPr>
        </p:nvSpPr>
        <p:spPr>
          <a:xfrm>
            <a:off x="497500" y="2571750"/>
            <a:ext cx="3837000" cy="2427900"/>
          </a:xfrm>
          <a:prstGeom prst="rect">
            <a:avLst/>
          </a:prstGeom>
          <a:noFill/>
          <a:ln>
            <a:noFill/>
          </a:ln>
        </p:spPr>
        <p:txBody>
          <a:bodyPr anchorCtr="0" anchor="ctr" bIns="91425" lIns="91425" spcFirstLastPara="1" rIns="91425" wrap="square" tIns="91425">
            <a:noAutofit/>
          </a:bodyPr>
          <a:lstStyle/>
          <a:p>
            <a:pPr indent="457200" lvl="0" marL="0" rtl="0" algn="just">
              <a:lnSpc>
                <a:spcPct val="115000"/>
              </a:lnSpc>
              <a:spcBef>
                <a:spcPts val="0"/>
              </a:spcBef>
              <a:spcAft>
                <a:spcPts val="1600"/>
              </a:spcAft>
              <a:buSzPts val="1800"/>
              <a:buNone/>
            </a:pPr>
            <a:r>
              <a:rPr lang="en"/>
              <a:t>В Деня на ученическото самоуправление Училищната библиотека и професията на библиотекаря е особено желана. През изминалата учебна година най-голям брой ученици бяха подали заявления именно за позицията библиотекар.</a:t>
            </a:r>
            <a:endParaRPr/>
          </a:p>
        </p:txBody>
      </p:sp>
      <p:pic>
        <p:nvPicPr>
          <p:cNvPr id="174" name="Google Shape;174;p14"/>
          <p:cNvPicPr preferRelativeResize="0"/>
          <p:nvPr/>
        </p:nvPicPr>
        <p:blipFill rotWithShape="1">
          <a:blip r:embed="rId3">
            <a:alphaModFix/>
          </a:blip>
          <a:srcRect b="0" l="0" r="0" t="0"/>
          <a:stretch/>
        </p:blipFill>
        <p:spPr>
          <a:xfrm>
            <a:off x="4572000" y="37850"/>
            <a:ext cx="4504701" cy="2533894"/>
          </a:xfrm>
          <a:prstGeom prst="rect">
            <a:avLst/>
          </a:prstGeom>
          <a:noFill/>
          <a:ln>
            <a:noFill/>
          </a:ln>
        </p:spPr>
      </p:pic>
      <p:pic>
        <p:nvPicPr>
          <p:cNvPr id="175" name="Google Shape;175;p14"/>
          <p:cNvPicPr preferRelativeResize="0"/>
          <p:nvPr/>
        </p:nvPicPr>
        <p:blipFill rotWithShape="1">
          <a:blip r:embed="rId4">
            <a:alphaModFix/>
          </a:blip>
          <a:srcRect b="0" l="0" r="0" t="0"/>
          <a:stretch/>
        </p:blipFill>
        <p:spPr>
          <a:xfrm>
            <a:off x="4486900" y="2724144"/>
            <a:ext cx="4030146" cy="22669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5"/>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Дарителски инициативи</a:t>
            </a:r>
            <a:endParaRPr/>
          </a:p>
        </p:txBody>
      </p:sp>
      <p:sp>
        <p:nvSpPr>
          <p:cNvPr id="181" name="Google Shape;181;p15"/>
          <p:cNvSpPr txBox="1"/>
          <p:nvPr>
            <p:ph idx="2" type="body"/>
          </p:nvPr>
        </p:nvSpPr>
        <p:spPr>
          <a:xfrm>
            <a:off x="551225" y="2410575"/>
            <a:ext cx="3837000" cy="24279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000"/>
              </a:lnSpc>
              <a:spcBef>
                <a:spcPts val="0"/>
              </a:spcBef>
              <a:spcAft>
                <a:spcPts val="0"/>
              </a:spcAft>
              <a:buSzPts val="1800"/>
              <a:buChar char="❖"/>
            </a:pPr>
            <a:r>
              <a:rPr lang="en"/>
              <a:t>“Да върнем децата при книгите”</a:t>
            </a:r>
            <a:endParaRPr/>
          </a:p>
          <a:p>
            <a:pPr indent="-342900" lvl="0" marL="457200" rtl="0" algn="just">
              <a:lnSpc>
                <a:spcPct val="115000"/>
              </a:lnSpc>
              <a:spcBef>
                <a:spcPts val="0"/>
              </a:spcBef>
              <a:spcAft>
                <a:spcPts val="0"/>
              </a:spcAft>
              <a:buSzPts val="1800"/>
              <a:buChar char="❖"/>
            </a:pPr>
            <a:r>
              <a:rPr lang="en"/>
              <a:t>“Дари книга на училищната библиотека”</a:t>
            </a:r>
            <a:endParaRPr/>
          </a:p>
          <a:p>
            <a:pPr indent="0" lvl="0" marL="0" rtl="0" algn="l">
              <a:lnSpc>
                <a:spcPct val="115000"/>
              </a:lnSpc>
              <a:spcBef>
                <a:spcPts val="1600"/>
              </a:spcBef>
              <a:spcAft>
                <a:spcPts val="1600"/>
              </a:spcAft>
              <a:buSzPts val="1800"/>
              <a:buNone/>
            </a:pPr>
            <a:r>
              <a:rPr lang="en"/>
              <a:t>В инициативите се включват много ученици, родители, учители. Партньори от издателство “Славена” и БНТ2 - Варна.</a:t>
            </a:r>
            <a:endParaRPr/>
          </a:p>
        </p:txBody>
      </p:sp>
      <p:pic>
        <p:nvPicPr>
          <p:cNvPr id="182" name="Google Shape;182;p15"/>
          <p:cNvPicPr preferRelativeResize="0"/>
          <p:nvPr/>
        </p:nvPicPr>
        <p:blipFill rotWithShape="1">
          <a:blip r:embed="rId3">
            <a:alphaModFix/>
          </a:blip>
          <a:srcRect b="3122" l="0" r="0" t="3122"/>
          <a:stretch/>
        </p:blipFill>
        <p:spPr>
          <a:xfrm>
            <a:off x="4631550" y="925250"/>
            <a:ext cx="4450971" cy="31296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6"/>
          <p:cNvSpPr txBox="1"/>
          <p:nvPr>
            <p:ph type="title"/>
          </p:nvPr>
        </p:nvSpPr>
        <p:spPr>
          <a:xfrm>
            <a:off x="328650" y="0"/>
            <a:ext cx="8238900" cy="2670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a:t>“Училищната библиотека - аз, ти и ние. </a:t>
            </a:r>
            <a:endParaRPr/>
          </a:p>
          <a:p>
            <a:pPr indent="0" lvl="0" marL="0" rtl="0" algn="ctr">
              <a:lnSpc>
                <a:spcPct val="100000"/>
              </a:lnSpc>
              <a:spcBef>
                <a:spcPts val="0"/>
              </a:spcBef>
              <a:spcAft>
                <a:spcPts val="0"/>
              </a:spcAft>
              <a:buSzPts val="4800"/>
              <a:buNone/>
            </a:pPr>
            <a:r>
              <a:rPr lang="en"/>
              <a:t>Каква да е тя?”</a:t>
            </a:r>
            <a:endParaRPr/>
          </a:p>
        </p:txBody>
      </p:sp>
      <p:sp>
        <p:nvSpPr>
          <p:cNvPr id="188" name="Google Shape;188;p16"/>
          <p:cNvSpPr txBox="1"/>
          <p:nvPr/>
        </p:nvSpPr>
        <p:spPr>
          <a:xfrm>
            <a:off x="328650" y="2571750"/>
            <a:ext cx="8486700" cy="2376300"/>
          </a:xfrm>
          <a:prstGeom prst="rect">
            <a:avLst/>
          </a:prstGeom>
          <a:noFill/>
          <a:ln>
            <a:noFill/>
          </a:ln>
        </p:spPr>
        <p:txBody>
          <a:bodyPr anchorCtr="0" anchor="t" bIns="91425" lIns="91425" spcFirstLastPara="1" rIns="91425" wrap="square" tIns="91425">
            <a:noAutofit/>
          </a:bodyPr>
          <a:lstStyle/>
          <a:p>
            <a:pPr indent="457200" lvl="0" marL="0" marR="0" rtl="0" algn="just">
              <a:lnSpc>
                <a:spcPct val="100000"/>
              </a:lnSpc>
              <a:spcBef>
                <a:spcPts val="0"/>
              </a:spcBef>
              <a:spcAft>
                <a:spcPts val="0"/>
              </a:spcAft>
              <a:buClr>
                <a:srgbClr val="000000"/>
              </a:buClr>
              <a:buSzPts val="2400"/>
              <a:buFont typeface="Arial"/>
              <a:buNone/>
            </a:pPr>
            <a:r>
              <a:rPr lang="en" sz="2400">
                <a:solidFill>
                  <a:srgbClr val="FFFFFF"/>
                </a:solidFill>
              </a:rPr>
              <a:t>Ръководството и екипа на ОУ “Захари Стоянов” реализират п</a:t>
            </a:r>
            <a:r>
              <a:rPr b="0" i="0" lang="en" sz="2400" u="none" cap="none" strike="noStrike">
                <a:solidFill>
                  <a:srgbClr val="FFFFFF"/>
                </a:solidFill>
                <a:latin typeface="Arial"/>
                <a:ea typeface="Arial"/>
                <a:cs typeface="Arial"/>
                <a:sym typeface="Arial"/>
              </a:rPr>
              <a:t>роект </a:t>
            </a:r>
            <a:r>
              <a:rPr b="1" i="0" lang="en" sz="2400" u="none" cap="none" strike="noStrike">
                <a:solidFill>
                  <a:srgbClr val="CC0000"/>
                </a:solidFill>
              </a:rPr>
              <a:t>“Училищната библиотека - аз, ти и ние. Каква да е тя?“</a:t>
            </a:r>
            <a:r>
              <a:rPr b="0" i="0" lang="en" sz="2400" u="none" cap="none" strike="noStrike">
                <a:solidFill>
                  <a:srgbClr val="FFFFFF"/>
                </a:solidFill>
                <a:latin typeface="Arial"/>
                <a:ea typeface="Arial"/>
                <a:cs typeface="Arial"/>
                <a:sym typeface="Arial"/>
              </a:rPr>
              <a:t> чрез участие в конкурс на РУО-Варна.</a:t>
            </a:r>
            <a:r>
              <a:rPr b="0" i="0" lang="en" sz="2400" u="none" cap="none" strike="noStrike">
                <a:solidFill>
                  <a:schemeClr val="dk2"/>
                </a:solidFill>
                <a:latin typeface="Arial"/>
                <a:ea typeface="Arial"/>
                <a:cs typeface="Arial"/>
                <a:sym typeface="Arial"/>
              </a:rPr>
              <a:t> </a:t>
            </a:r>
            <a:r>
              <a:rPr lang="en" sz="2000">
                <a:solidFill>
                  <a:schemeClr val="dk1"/>
                </a:solidFill>
                <a:latin typeface="Roboto"/>
                <a:ea typeface="Roboto"/>
                <a:cs typeface="Roboto"/>
                <a:sym typeface="Roboto"/>
              </a:rPr>
              <a:t>Проектът има за цел да стимулира дейностите, които се извършват в училищната библиотека, като пространство за помощ на ученика и привлекателно място за учене и творчество.</a:t>
            </a:r>
            <a:endParaRPr sz="2000">
              <a:solidFill>
                <a:schemeClr val="dk1"/>
              </a:solidFill>
              <a:latin typeface="Roboto"/>
              <a:ea typeface="Roboto"/>
              <a:cs typeface="Roboto"/>
              <a:sym typeface="Roboto"/>
            </a:endParaRPr>
          </a:p>
          <a:p>
            <a:pPr indent="457200" lvl="0" marL="0" marR="0" rtl="0" algn="just">
              <a:lnSpc>
                <a:spcPct val="100000"/>
              </a:lnSpc>
              <a:spcBef>
                <a:spcPts val="0"/>
              </a:spcBef>
              <a:spcAft>
                <a:spcPts val="0"/>
              </a:spcAft>
              <a:buClr>
                <a:srgbClr val="000000"/>
              </a:buClr>
              <a:buSzPts val="2400"/>
              <a:buFont typeface="Arial"/>
              <a:buNone/>
            </a:pPr>
            <a:r>
              <a:t/>
            </a:r>
            <a:endParaRPr sz="24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7"/>
          <p:cNvSpPr txBox="1"/>
          <p:nvPr>
            <p:ph type="title"/>
          </p:nvPr>
        </p:nvSpPr>
        <p:spPr>
          <a:xfrm>
            <a:off x="387900" y="261350"/>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Училищната библиотека- аз, ти и ние. </a:t>
            </a:r>
            <a:endParaRPr/>
          </a:p>
        </p:txBody>
      </p:sp>
      <p:sp>
        <p:nvSpPr>
          <p:cNvPr id="194" name="Google Shape;194;p17"/>
          <p:cNvSpPr txBox="1"/>
          <p:nvPr>
            <p:ph idx="1" type="body"/>
          </p:nvPr>
        </p:nvSpPr>
        <p:spPr>
          <a:xfrm>
            <a:off x="387900" y="1032300"/>
            <a:ext cx="8368200" cy="35676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Проектът има за цел да стимулира дейностите, които се извършват в училищната библиотека, като пространство за помощ на ученика и привлекателно място за учене и творчество.</a:t>
            </a:r>
            <a:endParaRPr/>
          </a:p>
          <a:p>
            <a:pPr indent="457200" lvl="0" marL="0" rtl="0" algn="just">
              <a:lnSpc>
                <a:spcPct val="115000"/>
              </a:lnSpc>
              <a:spcBef>
                <a:spcPts val="1600"/>
              </a:spcBef>
              <a:spcAft>
                <a:spcPts val="0"/>
              </a:spcAft>
              <a:buSzPts val="1800"/>
              <a:buNone/>
            </a:pPr>
            <a:r>
              <a:rPr lang="en"/>
              <a:t>За да бъде проучено мнението на учениците и да се види как те си представят Училищната библиотека, се допитахме до тях - младите хора. Именно те дадоха идеята да бъде създадено едно пространство в училищното фоайе, където учениците да имат лесен достъп </a:t>
            </a:r>
            <a:endParaRPr/>
          </a:p>
          <a:p>
            <a:pPr indent="0" lvl="0" marL="0" rtl="0" algn="just">
              <a:lnSpc>
                <a:spcPct val="115000"/>
              </a:lnSpc>
              <a:spcBef>
                <a:spcPts val="0"/>
              </a:spcBef>
              <a:spcAft>
                <a:spcPts val="0"/>
              </a:spcAft>
              <a:buSzPts val="1800"/>
              <a:buNone/>
            </a:pPr>
            <a:r>
              <a:rPr lang="en"/>
              <a:t>до книгите преди и след часовете и по време </a:t>
            </a:r>
            <a:endParaRPr/>
          </a:p>
          <a:p>
            <a:pPr indent="0" lvl="0" marL="0" rtl="0" algn="just">
              <a:lnSpc>
                <a:spcPct val="115000"/>
              </a:lnSpc>
              <a:spcBef>
                <a:spcPts val="0"/>
              </a:spcBef>
              <a:spcAft>
                <a:spcPts val="0"/>
              </a:spcAft>
              <a:buSzPts val="1800"/>
              <a:buNone/>
            </a:pPr>
            <a:r>
              <a:rPr lang="en"/>
              <a:t>на междучасията - Отворена библиотека.</a:t>
            </a:r>
            <a:endParaRPr/>
          </a:p>
          <a:p>
            <a:pPr indent="0" lvl="0" marL="0" rtl="0" algn="just">
              <a:lnSpc>
                <a:spcPct val="115000"/>
              </a:lnSpc>
              <a:spcBef>
                <a:spcPts val="0"/>
              </a:spcBef>
              <a:spcAft>
                <a:spcPts val="0"/>
              </a:spcAft>
              <a:buSzPts val="1800"/>
              <a:buNone/>
            </a:pPr>
            <a:r>
              <a:rPr lang="en"/>
              <a:t>	Организира се конкурс за идеен проект.</a:t>
            </a:r>
            <a:endParaRPr/>
          </a:p>
          <a:p>
            <a:pPr indent="457200" lvl="0" marL="0" rtl="0" algn="just">
              <a:lnSpc>
                <a:spcPct val="115000"/>
              </a:lnSpc>
              <a:spcBef>
                <a:spcPts val="0"/>
              </a:spcBef>
              <a:spcAft>
                <a:spcPts val="1600"/>
              </a:spcAft>
              <a:buSzPts val="1800"/>
              <a:buNone/>
            </a:pPr>
            <a:r>
              <a:t/>
            </a:r>
            <a:endParaRPr/>
          </a:p>
        </p:txBody>
      </p:sp>
      <p:pic>
        <p:nvPicPr>
          <p:cNvPr id="195" name="Google Shape;195;p17"/>
          <p:cNvPicPr preferRelativeResize="0"/>
          <p:nvPr/>
        </p:nvPicPr>
        <p:blipFill rotWithShape="1">
          <a:blip r:embed="rId3">
            <a:alphaModFix/>
          </a:blip>
          <a:srcRect b="0" l="0" r="0" t="0"/>
          <a:stretch/>
        </p:blipFill>
        <p:spPr>
          <a:xfrm>
            <a:off x="6838875" y="3305575"/>
            <a:ext cx="2076525" cy="16093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8"/>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8"/>
          <p:cNvSpPr txBox="1"/>
          <p:nvPr>
            <p:ph idx="4294967295" type="title"/>
          </p:nvPr>
        </p:nvSpPr>
        <p:spPr>
          <a:xfrm>
            <a:off x="311700" y="372500"/>
            <a:ext cx="26487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Конкурс</a:t>
            </a:r>
            <a:endParaRPr>
              <a:solidFill>
                <a:schemeClr val="accent1"/>
              </a:solidFill>
            </a:endParaRPr>
          </a:p>
        </p:txBody>
      </p:sp>
      <p:sp>
        <p:nvSpPr>
          <p:cNvPr id="202" name="Google Shape;202;p18"/>
          <p:cNvSpPr txBox="1"/>
          <p:nvPr>
            <p:ph idx="4294967295" type="body"/>
          </p:nvPr>
        </p:nvSpPr>
        <p:spPr>
          <a:xfrm>
            <a:off x="0" y="3028325"/>
            <a:ext cx="26487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chemeClr val="dk2"/>
                </a:solidFill>
              </a:rPr>
              <a:t>Право на участие</a:t>
            </a:r>
            <a:endParaRPr sz="2100">
              <a:solidFill>
                <a:schemeClr val="dk2"/>
              </a:solidFill>
            </a:endParaRPr>
          </a:p>
        </p:txBody>
      </p:sp>
      <p:cxnSp>
        <p:nvCxnSpPr>
          <p:cNvPr id="203" name="Google Shape;203;p18"/>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04" name="Google Shape;204;p18"/>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a:t>Ученически екипи </a:t>
            </a:r>
            <a:endParaRPr/>
          </a:p>
          <a:p>
            <a:pPr indent="0" lvl="0" marL="0" rtl="0" algn="ctr">
              <a:lnSpc>
                <a:spcPct val="115000"/>
              </a:lnSpc>
              <a:spcBef>
                <a:spcPts val="0"/>
              </a:spcBef>
              <a:spcAft>
                <a:spcPts val="0"/>
              </a:spcAft>
              <a:buSzPts val="1800"/>
              <a:buNone/>
            </a:pPr>
            <a:r>
              <a:rPr lang="en"/>
              <a:t>до 5 ученици </a:t>
            </a:r>
            <a:endParaRPr/>
          </a:p>
          <a:p>
            <a:pPr indent="0" lvl="0" marL="0" rtl="0" algn="ctr">
              <a:lnSpc>
                <a:spcPct val="115000"/>
              </a:lnSpc>
              <a:spcBef>
                <a:spcPts val="0"/>
              </a:spcBef>
              <a:spcAft>
                <a:spcPts val="0"/>
              </a:spcAft>
              <a:buSzPts val="1800"/>
              <a:buNone/>
            </a:pPr>
            <a:r>
              <a:rPr lang="en"/>
              <a:t>от 3 до 7 клас</a:t>
            </a:r>
            <a:endParaRPr/>
          </a:p>
        </p:txBody>
      </p:sp>
      <p:cxnSp>
        <p:nvCxnSpPr>
          <p:cNvPr id="205" name="Google Shape;205;p18"/>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06" name="Google Shape;206;p18"/>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07" name="Google Shape;207;p18"/>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208" name="Google Shape;208;p18"/>
          <p:cNvPicPr preferRelativeResize="0"/>
          <p:nvPr/>
        </p:nvPicPr>
        <p:blipFill rotWithShape="1">
          <a:blip r:embed="rId3">
            <a:alphaModFix/>
          </a:blip>
          <a:srcRect b="0" l="0" r="0" t="28566"/>
          <a:stretch/>
        </p:blipFill>
        <p:spPr>
          <a:xfrm>
            <a:off x="2866400" y="87150"/>
            <a:ext cx="6183552" cy="2484599"/>
          </a:xfrm>
          <a:prstGeom prst="rect">
            <a:avLst/>
          </a:prstGeom>
          <a:noFill/>
          <a:ln>
            <a:noFill/>
          </a:ln>
        </p:spPr>
      </p:pic>
      <p:sp>
        <p:nvSpPr>
          <p:cNvPr id="209" name="Google Shape;209;p18"/>
          <p:cNvSpPr txBox="1"/>
          <p:nvPr>
            <p:ph idx="4294967295" type="body"/>
          </p:nvPr>
        </p:nvSpPr>
        <p:spPr>
          <a:xfrm>
            <a:off x="3142500" y="3113575"/>
            <a:ext cx="59073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chemeClr val="dk2"/>
                </a:solidFill>
              </a:rPr>
              <a:t>Изисквания към идейното предложение:</a:t>
            </a:r>
            <a:endParaRPr sz="2100">
              <a:solidFill>
                <a:schemeClr val="dk2"/>
              </a:solidFill>
            </a:endParaRPr>
          </a:p>
        </p:txBody>
      </p:sp>
      <p:sp>
        <p:nvSpPr>
          <p:cNvPr id="210" name="Google Shape;210;p18"/>
          <p:cNvSpPr txBox="1"/>
          <p:nvPr>
            <p:ph idx="4294967295" type="body"/>
          </p:nvPr>
        </p:nvSpPr>
        <p:spPr>
          <a:xfrm>
            <a:off x="2960400" y="3464525"/>
            <a:ext cx="6089400" cy="143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Да включва определяне на визията на Откритата библиотека.</a:t>
            </a:r>
            <a:endParaRPr/>
          </a:p>
          <a:p>
            <a:pPr indent="-342900" lvl="0" marL="457200" rtl="0" algn="l">
              <a:lnSpc>
                <a:spcPct val="115000"/>
              </a:lnSpc>
              <a:spcBef>
                <a:spcPts val="0"/>
              </a:spcBef>
              <a:spcAft>
                <a:spcPts val="0"/>
              </a:spcAft>
              <a:buSzPts val="1800"/>
              <a:buChar char="❖"/>
            </a:pPr>
            <a:r>
              <a:rPr lang="en"/>
              <a:t>Да бъде попълнен формуляр по образец.</a:t>
            </a:r>
            <a:endParaRPr/>
          </a:p>
          <a:p>
            <a:pPr indent="-342900" lvl="0" marL="457200" rtl="0" algn="l">
              <a:lnSpc>
                <a:spcPct val="115000"/>
              </a:lnSpc>
              <a:spcBef>
                <a:spcPts val="0"/>
              </a:spcBef>
              <a:spcAft>
                <a:spcPts val="0"/>
              </a:spcAft>
              <a:buSzPts val="1800"/>
              <a:buChar char="❖"/>
            </a:pPr>
            <a:r>
              <a:rPr lang="en"/>
              <a:t>Проектът да бъде представен чрез презентация и под формата на макет.</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9"/>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9"/>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Заключителен етап</a:t>
            </a:r>
            <a:endParaRPr>
              <a:solidFill>
                <a:schemeClr val="accent1"/>
              </a:solidFill>
            </a:endParaRPr>
          </a:p>
        </p:txBody>
      </p:sp>
      <p:sp>
        <p:nvSpPr>
          <p:cNvPr id="217" name="Google Shape;217;p19"/>
          <p:cNvSpPr txBox="1"/>
          <p:nvPr>
            <p:ph idx="4294967295" type="body"/>
          </p:nvPr>
        </p:nvSpPr>
        <p:spPr>
          <a:xfrm>
            <a:off x="-70800" y="2798325"/>
            <a:ext cx="3031200" cy="48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chemeClr val="dk2"/>
                </a:solidFill>
              </a:rPr>
              <a:t>Допуснати до Заключителен етап:</a:t>
            </a:r>
            <a:endParaRPr sz="2100">
              <a:solidFill>
                <a:schemeClr val="dk2"/>
              </a:solidFill>
            </a:endParaRPr>
          </a:p>
        </p:txBody>
      </p:sp>
      <p:cxnSp>
        <p:nvCxnSpPr>
          <p:cNvPr id="218" name="Google Shape;218;p19"/>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19" name="Google Shape;219;p19"/>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a:t>5 ученически </a:t>
            </a:r>
            <a:endParaRPr/>
          </a:p>
          <a:p>
            <a:pPr indent="0" lvl="0" marL="0" rtl="0" algn="ctr">
              <a:lnSpc>
                <a:spcPct val="115000"/>
              </a:lnSpc>
              <a:spcBef>
                <a:spcPts val="0"/>
              </a:spcBef>
              <a:spcAft>
                <a:spcPts val="0"/>
              </a:spcAft>
              <a:buSzPts val="1800"/>
              <a:buNone/>
            </a:pPr>
            <a:r>
              <a:rPr lang="en"/>
              <a:t>екипа</a:t>
            </a:r>
            <a:endParaRPr/>
          </a:p>
        </p:txBody>
      </p:sp>
      <p:cxnSp>
        <p:nvCxnSpPr>
          <p:cNvPr id="220" name="Google Shape;220;p19"/>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21" name="Google Shape;221;p19"/>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22" name="Google Shape;222;p19"/>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223" name="Google Shape;223;p19"/>
          <p:cNvPicPr preferRelativeResize="0"/>
          <p:nvPr/>
        </p:nvPicPr>
        <p:blipFill rotWithShape="1">
          <a:blip r:embed="rId3">
            <a:alphaModFix/>
          </a:blip>
          <a:srcRect b="12614" l="0" r="0" t="12614"/>
          <a:stretch/>
        </p:blipFill>
        <p:spPr>
          <a:xfrm>
            <a:off x="3142500" y="87150"/>
            <a:ext cx="5907298" cy="2484599"/>
          </a:xfrm>
          <a:prstGeom prst="rect">
            <a:avLst/>
          </a:prstGeom>
          <a:noFill/>
          <a:ln>
            <a:noFill/>
          </a:ln>
        </p:spPr>
      </p:pic>
      <p:sp>
        <p:nvSpPr>
          <p:cNvPr id="224" name="Google Shape;224;p19"/>
          <p:cNvSpPr txBox="1"/>
          <p:nvPr>
            <p:ph idx="4294967295" type="body"/>
          </p:nvPr>
        </p:nvSpPr>
        <p:spPr>
          <a:xfrm>
            <a:off x="3051450" y="2798313"/>
            <a:ext cx="59073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chemeClr val="dk2"/>
                </a:solidFill>
              </a:rPr>
              <a:t>Критерии за оценяване:</a:t>
            </a:r>
            <a:endParaRPr sz="2100">
              <a:solidFill>
                <a:schemeClr val="dk2"/>
              </a:solidFill>
            </a:endParaRPr>
          </a:p>
        </p:txBody>
      </p:sp>
      <p:sp>
        <p:nvSpPr>
          <p:cNvPr id="225" name="Google Shape;225;p19"/>
          <p:cNvSpPr txBox="1"/>
          <p:nvPr>
            <p:ph idx="4294967295" type="body"/>
          </p:nvPr>
        </p:nvSpPr>
        <p:spPr>
          <a:xfrm>
            <a:off x="2960400" y="3195925"/>
            <a:ext cx="6089400" cy="143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Естетическо оформление.</a:t>
            </a:r>
            <a:endParaRPr/>
          </a:p>
          <a:p>
            <a:pPr indent="-342900" lvl="0" marL="457200" rtl="0" algn="l">
              <a:lnSpc>
                <a:spcPct val="115000"/>
              </a:lnSpc>
              <a:spcBef>
                <a:spcPts val="0"/>
              </a:spcBef>
              <a:spcAft>
                <a:spcPts val="0"/>
              </a:spcAft>
              <a:buSzPts val="1800"/>
              <a:buChar char="❖"/>
            </a:pPr>
            <a:r>
              <a:rPr lang="en"/>
              <a:t>Съобразяване с предоставеното пространство.</a:t>
            </a:r>
            <a:endParaRPr/>
          </a:p>
          <a:p>
            <a:pPr indent="-342900" lvl="0" marL="457200" rtl="0" algn="l">
              <a:lnSpc>
                <a:spcPct val="115000"/>
              </a:lnSpc>
              <a:spcBef>
                <a:spcPts val="0"/>
              </a:spcBef>
              <a:spcAft>
                <a:spcPts val="0"/>
              </a:spcAft>
              <a:buSzPts val="1800"/>
              <a:buChar char="❖"/>
            </a:pPr>
            <a:r>
              <a:rPr lang="en"/>
              <a:t>Практическа приложимост на проекта.</a:t>
            </a:r>
            <a:endParaRPr/>
          </a:p>
          <a:p>
            <a:pPr indent="-342900" lvl="0" marL="457200" rtl="0" algn="l">
              <a:lnSpc>
                <a:spcPct val="115000"/>
              </a:lnSpc>
              <a:spcBef>
                <a:spcPts val="0"/>
              </a:spcBef>
              <a:spcAft>
                <a:spcPts val="0"/>
              </a:spcAft>
              <a:buSzPts val="1800"/>
              <a:buChar char="❖"/>
            </a:pPr>
            <a:r>
              <a:rPr lang="en"/>
              <a:t>Финансово изгодно предложение.</a:t>
            </a:r>
            <a:endParaRPr/>
          </a:p>
          <a:p>
            <a:pPr indent="-342900" lvl="0" marL="457200" rtl="0" algn="l">
              <a:lnSpc>
                <a:spcPct val="115000"/>
              </a:lnSpc>
              <a:spcBef>
                <a:spcPts val="0"/>
              </a:spcBef>
              <a:spcAft>
                <a:spcPts val="0"/>
              </a:spcAft>
              <a:buSzPts val="1800"/>
              <a:buChar char="❖"/>
            </a:pPr>
            <a:r>
              <a:rPr lang="en"/>
              <a:t>Поети ангажименти по реализиране на проекта.</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2"/>
          <p:cNvSpPr txBox="1"/>
          <p:nvPr>
            <p:ph idx="2" type="body"/>
          </p:nvPr>
        </p:nvSpPr>
        <p:spPr>
          <a:xfrm>
            <a:off x="4633175" y="106450"/>
            <a:ext cx="4103100" cy="23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2"/>
              </a:buClr>
              <a:buSzPts val="1100"/>
              <a:buNone/>
            </a:pPr>
            <a:r>
              <a:t/>
            </a:r>
            <a:endParaRPr/>
          </a:p>
          <a:p>
            <a:pPr indent="0" lvl="0" marL="0" rtl="0" algn="l">
              <a:lnSpc>
                <a:spcPct val="115000"/>
              </a:lnSpc>
              <a:spcBef>
                <a:spcPts val="1600"/>
              </a:spcBef>
              <a:spcAft>
                <a:spcPts val="0"/>
              </a:spcAft>
              <a:buClr>
                <a:schemeClr val="dk2"/>
              </a:buClr>
              <a:buSzPts val="1100"/>
              <a:buNone/>
            </a:pPr>
            <a:r>
              <a:rPr lang="en"/>
              <a:t>Създаване: 1969 година</a:t>
            </a:r>
            <a:endParaRPr/>
          </a:p>
          <a:p>
            <a:pPr indent="0" lvl="0" marL="0" rtl="0" algn="l">
              <a:lnSpc>
                <a:spcPct val="115000"/>
              </a:lnSpc>
              <a:spcBef>
                <a:spcPts val="1600"/>
              </a:spcBef>
              <a:spcAft>
                <a:spcPts val="0"/>
              </a:spcAft>
              <a:buClr>
                <a:schemeClr val="dk2"/>
              </a:buClr>
              <a:buSzPts val="1100"/>
              <a:buNone/>
            </a:pPr>
            <a:r>
              <a:rPr lang="en"/>
              <a:t>Книжен фонд:</a:t>
            </a:r>
            <a:br>
              <a:rPr lang="en"/>
            </a:br>
            <a:r>
              <a:rPr lang="en"/>
              <a:t>7 000 тома</a:t>
            </a:r>
            <a:endParaRPr/>
          </a:p>
          <a:p>
            <a:pPr indent="0" lvl="0" marL="0" rtl="0" algn="l">
              <a:lnSpc>
                <a:spcPct val="115000"/>
              </a:lnSpc>
              <a:spcBef>
                <a:spcPts val="1600"/>
              </a:spcBef>
              <a:spcAft>
                <a:spcPts val="0"/>
              </a:spcAft>
              <a:buClr>
                <a:schemeClr val="dk2"/>
              </a:buClr>
              <a:buSzPts val="1100"/>
              <a:buNone/>
            </a:pPr>
            <a:r>
              <a:rPr lang="en"/>
              <a:t>Редовни читатели:</a:t>
            </a:r>
            <a:br>
              <a:rPr lang="en"/>
            </a:br>
            <a:r>
              <a:rPr lang="en"/>
              <a:t>300 - 400 ученици</a:t>
            </a:r>
            <a:endParaRPr/>
          </a:p>
          <a:p>
            <a:pPr indent="0" lvl="0" marL="0" rtl="0" algn="l">
              <a:lnSpc>
                <a:spcPct val="115000"/>
              </a:lnSpc>
              <a:spcBef>
                <a:spcPts val="1600"/>
              </a:spcBef>
              <a:spcAft>
                <a:spcPts val="1600"/>
              </a:spcAft>
              <a:buClr>
                <a:schemeClr val="dk2"/>
              </a:buClr>
              <a:buSzPts val="1100"/>
              <a:buNone/>
            </a:pPr>
            <a:r>
              <a:t/>
            </a:r>
            <a:endParaRPr/>
          </a:p>
        </p:txBody>
      </p:sp>
      <p:sp>
        <p:nvSpPr>
          <p:cNvPr id="70" name="Google Shape;70;p2"/>
          <p:cNvSpPr txBox="1"/>
          <p:nvPr>
            <p:ph type="title"/>
          </p:nvPr>
        </p:nvSpPr>
        <p:spPr>
          <a:xfrm>
            <a:off x="-550575" y="1121400"/>
            <a:ext cx="5653800" cy="2900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sz="3400"/>
              <a:t>Библиотеката</a:t>
            </a:r>
            <a:endParaRPr sz="3400"/>
          </a:p>
          <a:p>
            <a:pPr indent="0" lvl="0" marL="0" rtl="0" algn="ctr">
              <a:lnSpc>
                <a:spcPct val="100000"/>
              </a:lnSpc>
              <a:spcBef>
                <a:spcPts val="0"/>
              </a:spcBef>
              <a:spcAft>
                <a:spcPts val="0"/>
              </a:spcAft>
              <a:buSzPts val="3800"/>
              <a:buNone/>
            </a:pPr>
            <a:r>
              <a:rPr lang="en" sz="3400"/>
              <a:t>на</a:t>
            </a:r>
            <a:endParaRPr sz="3400"/>
          </a:p>
          <a:p>
            <a:pPr indent="0" lvl="0" marL="0" rtl="0" algn="ctr">
              <a:lnSpc>
                <a:spcPct val="100000"/>
              </a:lnSpc>
              <a:spcBef>
                <a:spcPts val="0"/>
              </a:spcBef>
              <a:spcAft>
                <a:spcPts val="0"/>
              </a:spcAft>
              <a:buSzPts val="3800"/>
              <a:buNone/>
            </a:pPr>
            <a:r>
              <a:rPr lang="en" sz="3400"/>
              <a:t>ОУ “Захари Стоянов”</a:t>
            </a:r>
            <a:endParaRPr sz="3400"/>
          </a:p>
        </p:txBody>
      </p:sp>
      <p:pic>
        <p:nvPicPr>
          <p:cNvPr id="71" name="Google Shape;71;p2"/>
          <p:cNvPicPr preferRelativeResize="0"/>
          <p:nvPr/>
        </p:nvPicPr>
        <p:blipFill rotWithShape="1">
          <a:blip r:embed="rId3">
            <a:alphaModFix/>
          </a:blip>
          <a:srcRect b="0" l="0" r="0" t="4625"/>
          <a:stretch/>
        </p:blipFill>
        <p:spPr>
          <a:xfrm>
            <a:off x="4693975" y="2675775"/>
            <a:ext cx="3449894" cy="2467722"/>
          </a:xfrm>
          <a:prstGeom prst="rect">
            <a:avLst/>
          </a:prstGeom>
          <a:noFill/>
          <a:ln>
            <a:noFill/>
          </a:ln>
        </p:spPr>
      </p:pic>
      <p:sp>
        <p:nvSpPr>
          <p:cNvPr id="72" name="Google Shape;72;p2"/>
          <p:cNvSpPr txBox="1"/>
          <p:nvPr/>
        </p:nvSpPr>
        <p:spPr>
          <a:xfrm>
            <a:off x="5561825" y="1046375"/>
            <a:ext cx="5429700" cy="63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0"/>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0"/>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Победителите</a:t>
            </a:r>
            <a:endParaRPr>
              <a:solidFill>
                <a:schemeClr val="accent1"/>
              </a:solidFill>
            </a:endParaRPr>
          </a:p>
        </p:txBody>
      </p:sp>
      <p:sp>
        <p:nvSpPr>
          <p:cNvPr id="232" name="Google Shape;232;p20"/>
          <p:cNvSpPr txBox="1"/>
          <p:nvPr>
            <p:ph idx="4294967295" type="body"/>
          </p:nvPr>
        </p:nvSpPr>
        <p:spPr>
          <a:xfrm>
            <a:off x="0" y="2830888"/>
            <a:ext cx="26487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2100">
                <a:solidFill>
                  <a:schemeClr val="dk2"/>
                </a:solidFill>
              </a:rPr>
              <a:t>Спечелили </a:t>
            </a:r>
            <a:endParaRPr sz="2100">
              <a:solidFill>
                <a:schemeClr val="dk2"/>
              </a:solidFill>
            </a:endParaRPr>
          </a:p>
          <a:p>
            <a:pPr indent="0" lvl="0" marL="0" rtl="0" algn="ctr">
              <a:lnSpc>
                <a:spcPct val="115000"/>
              </a:lnSpc>
              <a:spcBef>
                <a:spcPts val="0"/>
              </a:spcBef>
              <a:spcAft>
                <a:spcPts val="0"/>
              </a:spcAft>
              <a:buSzPts val="1800"/>
              <a:buNone/>
            </a:pPr>
            <a:r>
              <a:rPr lang="en" sz="2100">
                <a:solidFill>
                  <a:schemeClr val="dk2"/>
                </a:solidFill>
              </a:rPr>
              <a:t>първо място</a:t>
            </a:r>
            <a:endParaRPr sz="2100">
              <a:solidFill>
                <a:schemeClr val="dk2"/>
              </a:solidFill>
            </a:endParaRPr>
          </a:p>
        </p:txBody>
      </p:sp>
      <p:cxnSp>
        <p:nvCxnSpPr>
          <p:cNvPr id="233" name="Google Shape;233;p20"/>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34" name="Google Shape;234;p20"/>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a:t>Ученически екип </a:t>
            </a:r>
            <a:endParaRPr/>
          </a:p>
          <a:p>
            <a:pPr indent="0" lvl="0" marL="0" rtl="0" algn="ctr">
              <a:lnSpc>
                <a:spcPct val="115000"/>
              </a:lnSpc>
              <a:spcBef>
                <a:spcPts val="0"/>
              </a:spcBef>
              <a:spcAft>
                <a:spcPts val="0"/>
              </a:spcAft>
              <a:buSzPts val="1800"/>
              <a:buNone/>
            </a:pPr>
            <a:r>
              <a:rPr lang="en"/>
              <a:t>от 7 клас</a:t>
            </a:r>
            <a:endParaRPr/>
          </a:p>
          <a:p>
            <a:pPr indent="0" lvl="0" marL="0" rtl="0" algn="l">
              <a:lnSpc>
                <a:spcPct val="115000"/>
              </a:lnSpc>
              <a:spcBef>
                <a:spcPts val="0"/>
              </a:spcBef>
              <a:spcAft>
                <a:spcPts val="0"/>
              </a:spcAft>
              <a:buSzPts val="1800"/>
              <a:buNone/>
            </a:pPr>
            <a:r>
              <a:t/>
            </a:r>
            <a:endParaRPr/>
          </a:p>
        </p:txBody>
      </p:sp>
      <p:cxnSp>
        <p:nvCxnSpPr>
          <p:cNvPr id="235" name="Google Shape;235;p20"/>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36" name="Google Shape;236;p20"/>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37" name="Google Shape;237;p20"/>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238" name="Google Shape;238;p20"/>
          <p:cNvPicPr preferRelativeResize="0"/>
          <p:nvPr/>
        </p:nvPicPr>
        <p:blipFill rotWithShape="1">
          <a:blip r:embed="rId3">
            <a:alphaModFix/>
          </a:blip>
          <a:srcRect b="14279" l="0" r="4469" t="14285"/>
          <a:stretch/>
        </p:blipFill>
        <p:spPr>
          <a:xfrm>
            <a:off x="3142500" y="87150"/>
            <a:ext cx="5907298" cy="2484599"/>
          </a:xfrm>
          <a:prstGeom prst="rect">
            <a:avLst/>
          </a:prstGeom>
          <a:noFill/>
          <a:ln>
            <a:noFill/>
          </a:ln>
        </p:spPr>
      </p:pic>
      <p:sp>
        <p:nvSpPr>
          <p:cNvPr id="239" name="Google Shape;239;p20"/>
          <p:cNvSpPr txBox="1"/>
          <p:nvPr>
            <p:ph idx="4294967295" type="body"/>
          </p:nvPr>
        </p:nvSpPr>
        <p:spPr>
          <a:xfrm>
            <a:off x="2735875" y="2800038"/>
            <a:ext cx="59073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chemeClr val="dk2"/>
                </a:solidFill>
              </a:rPr>
              <a:t>Представяне</a:t>
            </a:r>
            <a:endParaRPr sz="2100">
              <a:solidFill>
                <a:schemeClr val="dk2"/>
              </a:solidFill>
            </a:endParaRPr>
          </a:p>
        </p:txBody>
      </p:sp>
      <p:sp>
        <p:nvSpPr>
          <p:cNvPr id="240" name="Google Shape;240;p20"/>
          <p:cNvSpPr txBox="1"/>
          <p:nvPr>
            <p:ph idx="4294967295" type="body"/>
          </p:nvPr>
        </p:nvSpPr>
        <p:spPr>
          <a:xfrm>
            <a:off x="2644825" y="3464550"/>
            <a:ext cx="6089400" cy="14385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Представянето бе направено пред гости от РУО  Варна, Община Варна, УН, ОС, Ученически съвет, родители, учители и ученици.</a:t>
            </a:r>
            <a:endParaRPr/>
          </a:p>
          <a:p>
            <a:pPr indent="0" lvl="0" marL="0" rtl="0" algn="just">
              <a:lnSpc>
                <a:spcPct val="115000"/>
              </a:lnSpc>
              <a:spcBef>
                <a:spcPts val="0"/>
              </a:spcBef>
              <a:spcAft>
                <a:spcPts val="0"/>
              </a:spcAft>
              <a:buSzPts val="1800"/>
              <a:buNone/>
            </a:pPr>
            <a:r>
              <a:rPr lang="en"/>
              <a:t>	Събитието бе отразено от БНТ, Радио Варна, БТВ.</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Отворена училищна библиотека </a:t>
            </a:r>
            <a:endParaRPr/>
          </a:p>
        </p:txBody>
      </p:sp>
      <p:sp>
        <p:nvSpPr>
          <p:cNvPr id="246" name="Google Shape;246;p21"/>
          <p:cNvSpPr txBox="1"/>
          <p:nvPr>
            <p:ph idx="1" type="body"/>
          </p:nvPr>
        </p:nvSpPr>
        <p:spPr>
          <a:xfrm>
            <a:off x="387900" y="1032299"/>
            <a:ext cx="8368200" cy="3078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В продължение на няколко месеца фоайето на втори етаж бе подготвено за реализиране на дейността.</a:t>
            </a:r>
            <a:endParaRPr/>
          </a:p>
          <a:p>
            <a:pPr indent="457200" lvl="0" marL="0" rtl="0" algn="just">
              <a:lnSpc>
                <a:spcPct val="115000"/>
              </a:lnSpc>
              <a:spcBef>
                <a:spcPts val="0"/>
              </a:spcBef>
              <a:spcAft>
                <a:spcPts val="0"/>
              </a:spcAft>
              <a:buSzPts val="1800"/>
              <a:buNone/>
            </a:pPr>
            <a:r>
              <a:rPr lang="en"/>
              <a:t>За събиране на книгите, предназначени за тази открита библиотека по идея на Ученическия съвет бе организирана дарителска акция. Към дарителите бе отправено послание да дарят любима книга, произведение на любим автор, което ще провокира интереса на учениците.</a:t>
            </a:r>
            <a:endParaRPr/>
          </a:p>
          <a:p>
            <a:pPr indent="457200" lvl="0" marL="0" rtl="0" algn="just">
              <a:lnSpc>
                <a:spcPct val="115000"/>
              </a:lnSpc>
              <a:spcBef>
                <a:spcPts val="0"/>
              </a:spcBef>
              <a:spcAft>
                <a:spcPts val="0"/>
              </a:spcAft>
              <a:buSzPts val="1800"/>
              <a:buNone/>
            </a:pPr>
            <a:r>
              <a:rPr lang="en"/>
              <a:t>В дарителската акция се включиха 178 дарители и бяха събрани 574 книги.</a:t>
            </a:r>
            <a:endParaRPr/>
          </a:p>
          <a:p>
            <a:pPr indent="457200" lvl="0" marL="0" rtl="0" algn="just">
              <a:lnSpc>
                <a:spcPct val="115000"/>
              </a:lnSpc>
              <a:spcBef>
                <a:spcPts val="0"/>
              </a:spcBef>
              <a:spcAft>
                <a:spcPts val="0"/>
              </a:spcAft>
              <a:buSzPts val="1800"/>
              <a:buNone/>
            </a:pPr>
            <a:r>
              <a:rPr lang="en"/>
              <a:t>Всички дарени книги и имената на техните дарители</a:t>
            </a:r>
            <a:endParaRPr/>
          </a:p>
          <a:p>
            <a:pPr indent="0" lvl="0" marL="0" rtl="0" algn="just">
              <a:lnSpc>
                <a:spcPct val="115000"/>
              </a:lnSpc>
              <a:spcBef>
                <a:spcPts val="0"/>
              </a:spcBef>
              <a:spcAft>
                <a:spcPts val="0"/>
              </a:spcAft>
              <a:buSzPts val="1800"/>
              <a:buNone/>
            </a:pPr>
            <a:r>
              <a:rPr lang="en"/>
              <a:t>бяха вписани в специално създадената “Книга за дарения”.</a:t>
            </a:r>
            <a:endParaRPr/>
          </a:p>
          <a:p>
            <a:pPr indent="457200" lvl="0" marL="0" rtl="0" algn="just">
              <a:lnSpc>
                <a:spcPct val="115000"/>
              </a:lnSpc>
              <a:spcBef>
                <a:spcPts val="0"/>
              </a:spcBef>
              <a:spcAft>
                <a:spcPts val="1600"/>
              </a:spcAft>
              <a:buSzPts val="1800"/>
              <a:buNone/>
            </a:pPr>
            <a:r>
              <a:t/>
            </a:r>
            <a:endParaRPr/>
          </a:p>
        </p:txBody>
      </p:sp>
      <p:pic>
        <p:nvPicPr>
          <p:cNvPr id="247" name="Google Shape;247;p21"/>
          <p:cNvPicPr preferRelativeResize="0"/>
          <p:nvPr/>
        </p:nvPicPr>
        <p:blipFill rotWithShape="1">
          <a:blip r:embed="rId3">
            <a:alphaModFix/>
          </a:blip>
          <a:srcRect b="0" l="0" r="0" t="0"/>
          <a:stretch/>
        </p:blipFill>
        <p:spPr>
          <a:xfrm>
            <a:off x="6838875" y="3305575"/>
            <a:ext cx="2076525" cy="1609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2"/>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2"/>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Официално</a:t>
            </a:r>
            <a:endParaRPr>
              <a:solidFill>
                <a:schemeClr val="accent1"/>
              </a:solidFill>
            </a:endParaRPr>
          </a:p>
          <a:p>
            <a:pPr indent="0" lvl="0" marL="0" rtl="0" algn="ctr">
              <a:lnSpc>
                <a:spcPct val="100000"/>
              </a:lnSpc>
              <a:spcBef>
                <a:spcPts val="0"/>
              </a:spcBef>
              <a:spcAft>
                <a:spcPts val="0"/>
              </a:spcAft>
              <a:buSzPts val="3000"/>
              <a:buNone/>
            </a:pPr>
            <a:r>
              <a:rPr lang="en">
                <a:solidFill>
                  <a:schemeClr val="accent1"/>
                </a:solidFill>
              </a:rPr>
              <a:t>откриване</a:t>
            </a:r>
            <a:endParaRPr>
              <a:solidFill>
                <a:schemeClr val="accent1"/>
              </a:solidFill>
            </a:endParaRPr>
          </a:p>
        </p:txBody>
      </p:sp>
      <p:sp>
        <p:nvSpPr>
          <p:cNvPr id="254" name="Google Shape;254;p22"/>
          <p:cNvSpPr txBox="1"/>
          <p:nvPr>
            <p:ph idx="4294967295" type="body"/>
          </p:nvPr>
        </p:nvSpPr>
        <p:spPr>
          <a:xfrm>
            <a:off x="0" y="2830888"/>
            <a:ext cx="26487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2100">
                <a:solidFill>
                  <a:schemeClr val="dk2"/>
                </a:solidFill>
              </a:rPr>
              <a:t>27 април 2018г.</a:t>
            </a:r>
            <a:endParaRPr sz="2100">
              <a:solidFill>
                <a:schemeClr val="dk2"/>
              </a:solidFill>
            </a:endParaRPr>
          </a:p>
          <a:p>
            <a:pPr indent="0" lvl="0" marL="0" rtl="0" algn="ctr">
              <a:lnSpc>
                <a:spcPct val="115000"/>
              </a:lnSpc>
              <a:spcBef>
                <a:spcPts val="0"/>
              </a:spcBef>
              <a:spcAft>
                <a:spcPts val="0"/>
              </a:spcAft>
              <a:buSzPts val="1800"/>
              <a:buNone/>
            </a:pPr>
            <a:r>
              <a:t/>
            </a:r>
            <a:endParaRPr sz="2100">
              <a:solidFill>
                <a:schemeClr val="dk2"/>
              </a:solidFill>
            </a:endParaRPr>
          </a:p>
        </p:txBody>
      </p:sp>
      <p:cxnSp>
        <p:nvCxnSpPr>
          <p:cNvPr id="255" name="Google Shape;255;p22"/>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56" name="Google Shape;256;p22"/>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cxnSp>
        <p:nvCxnSpPr>
          <p:cNvPr id="257" name="Google Shape;257;p22"/>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58" name="Google Shape;258;p22"/>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59" name="Google Shape;259;p22"/>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260" name="Google Shape;260;p22"/>
          <p:cNvPicPr preferRelativeResize="0"/>
          <p:nvPr/>
        </p:nvPicPr>
        <p:blipFill rotWithShape="1">
          <a:blip r:embed="rId3">
            <a:alphaModFix/>
          </a:blip>
          <a:srcRect b="12614" l="0" r="0" t="12614"/>
          <a:stretch/>
        </p:blipFill>
        <p:spPr>
          <a:xfrm>
            <a:off x="3142500" y="87150"/>
            <a:ext cx="5907302" cy="2484598"/>
          </a:xfrm>
          <a:prstGeom prst="rect">
            <a:avLst/>
          </a:prstGeom>
          <a:noFill/>
          <a:ln>
            <a:noFill/>
          </a:ln>
        </p:spPr>
      </p:pic>
      <p:sp>
        <p:nvSpPr>
          <p:cNvPr id="261" name="Google Shape;261;p22"/>
          <p:cNvSpPr txBox="1"/>
          <p:nvPr>
            <p:ph idx="4294967295" type="body"/>
          </p:nvPr>
        </p:nvSpPr>
        <p:spPr>
          <a:xfrm>
            <a:off x="2960400" y="3464525"/>
            <a:ext cx="6089400" cy="14385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t/>
            </a:r>
            <a:endParaRPr/>
          </a:p>
          <a:p>
            <a:pPr indent="0" lvl="0" marL="0" rtl="0" algn="just">
              <a:lnSpc>
                <a:spcPct val="115000"/>
              </a:lnSpc>
              <a:spcBef>
                <a:spcPts val="0"/>
              </a:spcBef>
              <a:spcAft>
                <a:spcPts val="0"/>
              </a:spcAft>
              <a:buSzPts val="1800"/>
              <a:buNone/>
            </a:pPr>
            <a:r>
              <a:rPr lang="en"/>
              <a:t>	Гости на откриването:</a:t>
            </a:r>
            <a:endParaRPr/>
          </a:p>
          <a:p>
            <a:pPr indent="0" lvl="0" marL="0" rtl="0" algn="just">
              <a:lnSpc>
                <a:spcPct val="115000"/>
              </a:lnSpc>
              <a:spcBef>
                <a:spcPts val="0"/>
              </a:spcBef>
              <a:spcAft>
                <a:spcPts val="0"/>
              </a:spcAft>
              <a:buSzPts val="1800"/>
              <a:buNone/>
            </a:pPr>
            <a:r>
              <a:rPr lang="en"/>
              <a:t>Венцеслава Генова - началник на РУО-Варна</a:t>
            </a:r>
            <a:endParaRPr/>
          </a:p>
          <a:p>
            <a:pPr indent="0" lvl="0" marL="0" rtl="0" algn="just">
              <a:lnSpc>
                <a:spcPct val="115000"/>
              </a:lnSpc>
              <a:spcBef>
                <a:spcPts val="0"/>
              </a:spcBef>
              <a:spcAft>
                <a:spcPts val="0"/>
              </a:spcAft>
              <a:buSzPts val="1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3"/>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3"/>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Официално</a:t>
            </a:r>
            <a:endParaRPr>
              <a:solidFill>
                <a:schemeClr val="accent1"/>
              </a:solidFill>
            </a:endParaRPr>
          </a:p>
          <a:p>
            <a:pPr indent="0" lvl="0" marL="0" rtl="0" algn="ctr">
              <a:lnSpc>
                <a:spcPct val="100000"/>
              </a:lnSpc>
              <a:spcBef>
                <a:spcPts val="0"/>
              </a:spcBef>
              <a:spcAft>
                <a:spcPts val="0"/>
              </a:spcAft>
              <a:buSzPts val="3000"/>
              <a:buNone/>
            </a:pPr>
            <a:r>
              <a:rPr lang="en">
                <a:solidFill>
                  <a:schemeClr val="accent1"/>
                </a:solidFill>
              </a:rPr>
              <a:t>откриване</a:t>
            </a:r>
            <a:endParaRPr>
              <a:solidFill>
                <a:schemeClr val="accent1"/>
              </a:solidFill>
            </a:endParaRPr>
          </a:p>
        </p:txBody>
      </p:sp>
      <p:sp>
        <p:nvSpPr>
          <p:cNvPr id="268" name="Google Shape;268;p23"/>
          <p:cNvSpPr txBox="1"/>
          <p:nvPr>
            <p:ph idx="4294967295" type="body"/>
          </p:nvPr>
        </p:nvSpPr>
        <p:spPr>
          <a:xfrm>
            <a:off x="0" y="2830888"/>
            <a:ext cx="26487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2100">
                <a:solidFill>
                  <a:schemeClr val="dk2"/>
                </a:solidFill>
              </a:rPr>
              <a:t>27 април 2018г.</a:t>
            </a:r>
            <a:endParaRPr sz="2100">
              <a:solidFill>
                <a:schemeClr val="dk2"/>
              </a:solidFill>
            </a:endParaRPr>
          </a:p>
          <a:p>
            <a:pPr indent="0" lvl="0" marL="0" rtl="0" algn="ctr">
              <a:lnSpc>
                <a:spcPct val="115000"/>
              </a:lnSpc>
              <a:spcBef>
                <a:spcPts val="0"/>
              </a:spcBef>
              <a:spcAft>
                <a:spcPts val="0"/>
              </a:spcAft>
              <a:buSzPts val="1800"/>
              <a:buNone/>
            </a:pPr>
            <a:r>
              <a:t/>
            </a:r>
            <a:endParaRPr sz="2100">
              <a:solidFill>
                <a:schemeClr val="dk2"/>
              </a:solidFill>
            </a:endParaRPr>
          </a:p>
        </p:txBody>
      </p:sp>
      <p:cxnSp>
        <p:nvCxnSpPr>
          <p:cNvPr id="269" name="Google Shape;269;p23"/>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70" name="Google Shape;270;p23"/>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cxnSp>
        <p:nvCxnSpPr>
          <p:cNvPr id="271" name="Google Shape;271;p23"/>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72" name="Google Shape;272;p23"/>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73" name="Google Shape;273;p23"/>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274" name="Google Shape;274;p23"/>
          <p:cNvPicPr preferRelativeResize="0"/>
          <p:nvPr/>
        </p:nvPicPr>
        <p:blipFill rotWithShape="1">
          <a:blip r:embed="rId3">
            <a:alphaModFix/>
          </a:blip>
          <a:srcRect b="12614" l="0" r="0" t="12614"/>
          <a:stretch/>
        </p:blipFill>
        <p:spPr>
          <a:xfrm>
            <a:off x="2846900" y="87150"/>
            <a:ext cx="6202898" cy="3033124"/>
          </a:xfrm>
          <a:prstGeom prst="rect">
            <a:avLst/>
          </a:prstGeom>
          <a:noFill/>
          <a:ln>
            <a:noFill/>
          </a:ln>
        </p:spPr>
      </p:pic>
      <p:sp>
        <p:nvSpPr>
          <p:cNvPr id="275" name="Google Shape;275;p23"/>
          <p:cNvSpPr txBox="1"/>
          <p:nvPr>
            <p:ph idx="4294967295" type="body"/>
          </p:nvPr>
        </p:nvSpPr>
        <p:spPr>
          <a:xfrm>
            <a:off x="2960400" y="3464525"/>
            <a:ext cx="6089400" cy="14385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t/>
            </a:r>
            <a:endParaRPr/>
          </a:p>
          <a:p>
            <a:pPr indent="0" lvl="0" marL="0" rtl="0" algn="just">
              <a:lnSpc>
                <a:spcPct val="115000"/>
              </a:lnSpc>
              <a:spcBef>
                <a:spcPts val="0"/>
              </a:spcBef>
              <a:spcAft>
                <a:spcPts val="0"/>
              </a:spcAft>
              <a:buSzPts val="1800"/>
              <a:buNone/>
            </a:pPr>
            <a:r>
              <a:rPr lang="en"/>
              <a:t>	Гости на откриването:</a:t>
            </a:r>
            <a:endParaRPr/>
          </a:p>
          <a:p>
            <a:pPr indent="0" lvl="0" marL="0" rtl="0" algn="just">
              <a:lnSpc>
                <a:spcPct val="115000"/>
              </a:lnSpc>
              <a:spcBef>
                <a:spcPts val="0"/>
              </a:spcBef>
              <a:spcAft>
                <a:spcPts val="0"/>
              </a:spcAft>
              <a:buSzPts val="1800"/>
              <a:buNone/>
            </a:pPr>
            <a:r>
              <a:rPr lang="en"/>
              <a:t>Неда Антонова, Нуша Роянова - писателки</a:t>
            </a:r>
            <a:endParaRPr/>
          </a:p>
          <a:p>
            <a:pPr indent="0" lvl="0" marL="0" rtl="0" algn="just">
              <a:lnSpc>
                <a:spcPct val="115000"/>
              </a:lnSpc>
              <a:spcBef>
                <a:spcPts val="0"/>
              </a:spcBef>
              <a:spcAft>
                <a:spcPts val="0"/>
              </a:spcAft>
              <a:buSzPts val="1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4"/>
          <p:cNvPicPr preferRelativeResize="0"/>
          <p:nvPr/>
        </p:nvPicPr>
        <p:blipFill rotWithShape="1">
          <a:blip r:embed="rId3">
            <a:alphaModFix/>
          </a:blip>
          <a:srcRect b="0" l="0" r="0" t="0"/>
          <a:stretch/>
        </p:blipFill>
        <p:spPr>
          <a:xfrm>
            <a:off x="-75650" y="7565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Училищна библиотека - аз, ти и ние. </a:t>
            </a:r>
            <a:endParaRPr/>
          </a:p>
        </p:txBody>
      </p:sp>
      <p:sp>
        <p:nvSpPr>
          <p:cNvPr id="286" name="Google Shape;286;p25"/>
          <p:cNvSpPr txBox="1"/>
          <p:nvPr>
            <p:ph idx="1" type="body"/>
          </p:nvPr>
        </p:nvSpPr>
        <p:spPr>
          <a:xfrm>
            <a:off x="387900" y="1032299"/>
            <a:ext cx="8368200" cy="3078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Работата по идейния проект обедини усилията на ученици, учители, родители в изпълнението на общата цел: стимулиране на интереса към книгата и четенето. </a:t>
            </a:r>
            <a:r>
              <a:rPr b="1" lang="en">
                <a:highlight>
                  <a:srgbClr val="CC0000"/>
                </a:highlight>
              </a:rPr>
              <a:t>Отворената училищна библиотека</a:t>
            </a:r>
            <a:r>
              <a:rPr lang="en"/>
              <a:t> се превърна в любимо място за нашите ученици. В това открито пространство те прекарват приятни минути през междучасията с книга в ръка. Тук се организират литературни четения, срещи с писатели и илюстратори на книги, срещи с издатели, изложби, викторини, открити уроци, представяне на проекти и презентации, провеждане на други събития</a:t>
            </a:r>
            <a:endParaRPr/>
          </a:p>
          <a:p>
            <a:pPr indent="0" lvl="0" marL="0" rtl="0" algn="just">
              <a:lnSpc>
                <a:spcPct val="115000"/>
              </a:lnSpc>
              <a:spcBef>
                <a:spcPts val="0"/>
              </a:spcBef>
              <a:spcAft>
                <a:spcPts val="0"/>
              </a:spcAft>
              <a:buSzPts val="1800"/>
              <a:buNone/>
            </a:pPr>
            <a:r>
              <a:rPr lang="en"/>
              <a:t>и празници.</a:t>
            </a:r>
            <a:endParaRPr/>
          </a:p>
          <a:p>
            <a:pPr indent="457200" lvl="0" marL="0" rtl="0" algn="just">
              <a:lnSpc>
                <a:spcPct val="115000"/>
              </a:lnSpc>
              <a:spcBef>
                <a:spcPts val="0"/>
              </a:spcBef>
              <a:spcAft>
                <a:spcPts val="1600"/>
              </a:spcAft>
              <a:buSzPts val="1800"/>
              <a:buNone/>
            </a:pPr>
            <a:r>
              <a:t/>
            </a:r>
            <a:endParaRPr/>
          </a:p>
        </p:txBody>
      </p:sp>
      <p:pic>
        <p:nvPicPr>
          <p:cNvPr id="287" name="Google Shape;287;p25"/>
          <p:cNvPicPr preferRelativeResize="0"/>
          <p:nvPr/>
        </p:nvPicPr>
        <p:blipFill rotWithShape="1">
          <a:blip r:embed="rId3">
            <a:alphaModFix/>
          </a:blip>
          <a:srcRect b="0" l="0" r="0" t="0"/>
          <a:stretch/>
        </p:blipFill>
        <p:spPr>
          <a:xfrm>
            <a:off x="6838875" y="3305575"/>
            <a:ext cx="2076525" cy="16093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6"/>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Библиотеката</a:t>
            </a:r>
            <a:endParaRPr>
              <a:solidFill>
                <a:schemeClr val="accent1"/>
              </a:solidFill>
            </a:endParaRPr>
          </a:p>
        </p:txBody>
      </p:sp>
      <p:sp>
        <p:nvSpPr>
          <p:cNvPr id="294" name="Google Shape;294;p26"/>
          <p:cNvSpPr txBox="1"/>
          <p:nvPr>
            <p:ph idx="4294967295" type="body"/>
          </p:nvPr>
        </p:nvSpPr>
        <p:spPr>
          <a:xfrm>
            <a:off x="0" y="2830888"/>
            <a:ext cx="2648700" cy="43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2100">
              <a:solidFill>
                <a:schemeClr val="dk2"/>
              </a:solidFill>
            </a:endParaRPr>
          </a:p>
          <a:p>
            <a:pPr indent="0" lvl="0" marL="0" rtl="0" algn="ctr">
              <a:lnSpc>
                <a:spcPct val="115000"/>
              </a:lnSpc>
              <a:spcBef>
                <a:spcPts val="0"/>
              </a:spcBef>
              <a:spcAft>
                <a:spcPts val="0"/>
              </a:spcAft>
              <a:buSzPts val="1800"/>
              <a:buNone/>
            </a:pPr>
            <a:r>
              <a:t/>
            </a:r>
            <a:endParaRPr sz="2100">
              <a:solidFill>
                <a:schemeClr val="dk2"/>
              </a:solidFill>
            </a:endParaRPr>
          </a:p>
        </p:txBody>
      </p:sp>
      <p:cxnSp>
        <p:nvCxnSpPr>
          <p:cNvPr id="295" name="Google Shape;295;p26"/>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296" name="Google Shape;296;p26"/>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cxnSp>
        <p:nvCxnSpPr>
          <p:cNvPr id="297" name="Google Shape;297;p26"/>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98" name="Google Shape;298;p26"/>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299" name="Google Shape;299;p26"/>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300" name="Google Shape;300;p26"/>
          <p:cNvPicPr preferRelativeResize="0"/>
          <p:nvPr/>
        </p:nvPicPr>
        <p:blipFill rotWithShape="1">
          <a:blip r:embed="rId3">
            <a:alphaModFix/>
          </a:blip>
          <a:srcRect b="0" l="0" r="0" t="0"/>
          <a:stretch/>
        </p:blipFill>
        <p:spPr>
          <a:xfrm>
            <a:off x="3327800" y="159494"/>
            <a:ext cx="5587833" cy="3379456"/>
          </a:xfrm>
          <a:prstGeom prst="rect">
            <a:avLst/>
          </a:prstGeom>
          <a:noFill/>
          <a:ln>
            <a:noFill/>
          </a:ln>
        </p:spPr>
      </p:pic>
      <p:sp>
        <p:nvSpPr>
          <p:cNvPr id="301" name="Google Shape;301;p26"/>
          <p:cNvSpPr txBox="1"/>
          <p:nvPr>
            <p:ph idx="4294967295" type="body"/>
          </p:nvPr>
        </p:nvSpPr>
        <p:spPr>
          <a:xfrm>
            <a:off x="0" y="3267088"/>
            <a:ext cx="9049800" cy="1635937"/>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t/>
            </a:r>
            <a:endParaRPr/>
          </a:p>
          <a:p>
            <a:pPr indent="0" lvl="0" marL="0" rtl="0" algn="just">
              <a:lnSpc>
                <a:spcPct val="115000"/>
              </a:lnSpc>
              <a:spcBef>
                <a:spcPts val="0"/>
              </a:spcBef>
              <a:spcAft>
                <a:spcPts val="0"/>
              </a:spcAft>
              <a:buSzPts val="1800"/>
              <a:buNone/>
            </a:pPr>
            <a:r>
              <a:rPr lang="en"/>
              <a:t>	По време на Националната седмица на четенето, на учениците бяха предложени кратки притчи на цветни листи за доброто, за семейството, за приятелството, за доверието, които могат да им помогнат в търсенето на отговори на различни житейски въпроси.</a:t>
            </a:r>
            <a:endParaRPr/>
          </a:p>
          <a:p>
            <a:pPr indent="0" lvl="0" marL="0" rtl="0" algn="just">
              <a:lnSpc>
                <a:spcPct val="115000"/>
              </a:lnSpc>
              <a:spcBef>
                <a:spcPts val="0"/>
              </a:spcBef>
              <a:spcAft>
                <a:spcPts val="0"/>
              </a:spcAft>
              <a:buSzPts val="1800"/>
              <a:buNone/>
            </a:pP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7"/>
          <p:cNvSpPr txBox="1"/>
          <p:nvPr>
            <p:ph idx="4294967295" type="title"/>
          </p:nvPr>
        </p:nvSpPr>
        <p:spPr>
          <a:xfrm>
            <a:off x="0" y="962700"/>
            <a:ext cx="3142500" cy="73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Библиотеката</a:t>
            </a:r>
            <a:endParaRPr>
              <a:solidFill>
                <a:schemeClr val="accent1"/>
              </a:solidFill>
            </a:endParaRPr>
          </a:p>
        </p:txBody>
      </p:sp>
      <p:sp>
        <p:nvSpPr>
          <p:cNvPr id="308" name="Google Shape;308;p27"/>
          <p:cNvSpPr txBox="1"/>
          <p:nvPr>
            <p:ph idx="4294967295" type="body"/>
          </p:nvPr>
        </p:nvSpPr>
        <p:spPr>
          <a:xfrm>
            <a:off x="0" y="2830888"/>
            <a:ext cx="2648700" cy="43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2100">
              <a:solidFill>
                <a:schemeClr val="dk2"/>
              </a:solidFill>
            </a:endParaRPr>
          </a:p>
          <a:p>
            <a:pPr indent="0" lvl="0" marL="0" rtl="0" algn="ctr">
              <a:lnSpc>
                <a:spcPct val="115000"/>
              </a:lnSpc>
              <a:spcBef>
                <a:spcPts val="0"/>
              </a:spcBef>
              <a:spcAft>
                <a:spcPts val="0"/>
              </a:spcAft>
              <a:buSzPts val="1800"/>
              <a:buNone/>
            </a:pPr>
            <a:r>
              <a:t/>
            </a:r>
            <a:endParaRPr sz="2100">
              <a:solidFill>
                <a:schemeClr val="dk2"/>
              </a:solidFill>
            </a:endParaRPr>
          </a:p>
        </p:txBody>
      </p:sp>
      <p:cxnSp>
        <p:nvCxnSpPr>
          <p:cNvPr id="309" name="Google Shape;309;p27"/>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310" name="Google Shape;310;p27"/>
          <p:cNvSpPr txBox="1"/>
          <p:nvPr>
            <p:ph idx="4294967295" type="body"/>
          </p:nvPr>
        </p:nvSpPr>
        <p:spPr>
          <a:xfrm>
            <a:off x="164925" y="3641661"/>
            <a:ext cx="2177400" cy="115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cxnSp>
        <p:nvCxnSpPr>
          <p:cNvPr id="311" name="Google Shape;311;p27"/>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312" name="Google Shape;312;p27"/>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cxnSp>
        <p:nvCxnSpPr>
          <p:cNvPr id="313" name="Google Shape;313;p27"/>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314" name="Google Shape;314;p27"/>
          <p:cNvPicPr preferRelativeResize="0"/>
          <p:nvPr/>
        </p:nvPicPr>
        <p:blipFill rotWithShape="1">
          <a:blip r:embed="rId3">
            <a:alphaModFix/>
          </a:blip>
          <a:srcRect b="12614" l="0" r="0" t="12614"/>
          <a:stretch/>
        </p:blipFill>
        <p:spPr>
          <a:xfrm>
            <a:off x="3142500" y="87150"/>
            <a:ext cx="5907302" cy="2484598"/>
          </a:xfrm>
          <a:prstGeom prst="rect">
            <a:avLst/>
          </a:prstGeom>
          <a:noFill/>
          <a:ln>
            <a:noFill/>
          </a:ln>
        </p:spPr>
      </p:pic>
      <p:sp>
        <p:nvSpPr>
          <p:cNvPr id="315" name="Google Shape;315;p27"/>
          <p:cNvSpPr txBox="1"/>
          <p:nvPr>
            <p:ph idx="4294967295" type="body"/>
          </p:nvPr>
        </p:nvSpPr>
        <p:spPr>
          <a:xfrm>
            <a:off x="0" y="3464525"/>
            <a:ext cx="9049800" cy="14385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t/>
            </a:r>
            <a:endParaRPr/>
          </a:p>
          <a:p>
            <a:pPr indent="0" lvl="0" marL="0" rtl="0" algn="just">
              <a:lnSpc>
                <a:spcPct val="115000"/>
              </a:lnSpc>
              <a:spcBef>
                <a:spcPts val="0"/>
              </a:spcBef>
              <a:spcAft>
                <a:spcPts val="0"/>
              </a:spcAft>
              <a:buSzPts val="1800"/>
              <a:buNone/>
            </a:pPr>
            <a:r>
              <a:rPr lang="en"/>
              <a:t>	Библиотеката за учениците е пространството за общуване и споделяне, безопасна среда за прекарване на свободното време, за творчески занимания и развлечения.</a:t>
            </a:r>
            <a:endParaRPr/>
          </a:p>
          <a:p>
            <a:pPr indent="0" lvl="0" marL="0" rtl="0" algn="just">
              <a:lnSpc>
                <a:spcPct val="115000"/>
              </a:lnSpc>
              <a:spcBef>
                <a:spcPts val="0"/>
              </a:spcBef>
              <a:spcAft>
                <a:spcPts val="0"/>
              </a:spcAft>
              <a:buSzPts val="18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“Read to Animate”, Erasmus+ </a:t>
            </a:r>
            <a:endParaRPr/>
          </a:p>
        </p:txBody>
      </p:sp>
      <p:sp>
        <p:nvSpPr>
          <p:cNvPr id="321" name="Google Shape;321;p28"/>
          <p:cNvSpPr txBox="1"/>
          <p:nvPr>
            <p:ph idx="1" type="body"/>
          </p:nvPr>
        </p:nvSpPr>
        <p:spPr>
          <a:xfrm>
            <a:off x="387900" y="1032299"/>
            <a:ext cx="8368200" cy="3078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От месец септември 2018г. училището работи по двугодишен проект на тема “Четем и претворяваме” по програма Еразъм+, Училищни партньорства. </a:t>
            </a:r>
            <a:endParaRPr/>
          </a:p>
          <a:p>
            <a:pPr indent="457200" lvl="0" marL="0" rtl="0" algn="just">
              <a:lnSpc>
                <a:spcPct val="115000"/>
              </a:lnSpc>
              <a:spcBef>
                <a:spcPts val="1600"/>
              </a:spcBef>
              <a:spcAft>
                <a:spcPts val="1600"/>
              </a:spcAft>
              <a:buSzPts val="1800"/>
              <a:buNone/>
            </a:pPr>
            <a:r>
              <a:t/>
            </a:r>
            <a:endParaRPr/>
          </a:p>
        </p:txBody>
      </p:sp>
      <p:pic>
        <p:nvPicPr>
          <p:cNvPr id="322" name="Google Shape;322;p28"/>
          <p:cNvPicPr preferRelativeResize="0"/>
          <p:nvPr/>
        </p:nvPicPr>
        <p:blipFill rotWithShape="1">
          <a:blip r:embed="rId3">
            <a:alphaModFix/>
          </a:blip>
          <a:srcRect b="0" l="0" r="0" t="0"/>
          <a:stretch/>
        </p:blipFill>
        <p:spPr>
          <a:xfrm>
            <a:off x="195175" y="3257950"/>
            <a:ext cx="2076525" cy="1609324"/>
          </a:xfrm>
          <a:prstGeom prst="rect">
            <a:avLst/>
          </a:prstGeom>
          <a:noFill/>
          <a:ln>
            <a:noFill/>
          </a:ln>
        </p:spPr>
      </p:pic>
      <p:pic>
        <p:nvPicPr>
          <p:cNvPr id="323" name="Google Shape;323;p28"/>
          <p:cNvPicPr preferRelativeResize="0"/>
          <p:nvPr/>
        </p:nvPicPr>
        <p:blipFill rotWithShape="1">
          <a:blip r:embed="rId4">
            <a:alphaModFix/>
          </a:blip>
          <a:srcRect b="9455" l="0" r="0" t="7445"/>
          <a:stretch/>
        </p:blipFill>
        <p:spPr>
          <a:xfrm>
            <a:off x="2624100" y="2181200"/>
            <a:ext cx="6031720" cy="2819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9"/>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“Read to Animate”, Erasmus+ </a:t>
            </a:r>
            <a:endParaRPr/>
          </a:p>
        </p:txBody>
      </p:sp>
      <p:sp>
        <p:nvSpPr>
          <p:cNvPr id="329" name="Google Shape;329;p29"/>
          <p:cNvSpPr txBox="1"/>
          <p:nvPr>
            <p:ph idx="1" type="body"/>
          </p:nvPr>
        </p:nvSpPr>
        <p:spPr>
          <a:xfrm>
            <a:off x="387900" y="1032299"/>
            <a:ext cx="8368200" cy="3078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1600"/>
              </a:spcAft>
              <a:buClr>
                <a:srgbClr val="000000"/>
              </a:buClr>
              <a:buSzPts val="1100"/>
              <a:buFont typeface="Arial"/>
              <a:buNone/>
            </a:pPr>
            <a:r>
              <a:rPr lang="en"/>
              <a:t>Една от основните цели на проекта е насърчаване на четенето сред младите хора и се планира да бъдат извършени дейности в пространството на Откритата библиотека, където вече има оформен кът с текуща информация по съпътстващите дейности.</a:t>
            </a:r>
            <a:endParaRPr/>
          </a:p>
        </p:txBody>
      </p:sp>
      <p:pic>
        <p:nvPicPr>
          <p:cNvPr id="330" name="Google Shape;330;p29"/>
          <p:cNvPicPr preferRelativeResize="0"/>
          <p:nvPr/>
        </p:nvPicPr>
        <p:blipFill rotWithShape="1">
          <a:blip r:embed="rId3">
            <a:alphaModFix/>
          </a:blip>
          <a:srcRect b="0" l="0" r="0" t="0"/>
          <a:stretch/>
        </p:blipFill>
        <p:spPr>
          <a:xfrm>
            <a:off x="195175" y="3257950"/>
            <a:ext cx="2076525" cy="1609324"/>
          </a:xfrm>
          <a:prstGeom prst="rect">
            <a:avLst/>
          </a:prstGeom>
          <a:noFill/>
          <a:ln>
            <a:noFill/>
          </a:ln>
        </p:spPr>
      </p:pic>
      <p:pic>
        <p:nvPicPr>
          <p:cNvPr id="331" name="Google Shape;331;p29"/>
          <p:cNvPicPr preferRelativeResize="0"/>
          <p:nvPr/>
        </p:nvPicPr>
        <p:blipFill rotWithShape="1">
          <a:blip r:embed="rId4">
            <a:alphaModFix/>
          </a:blip>
          <a:srcRect b="8450" l="0" r="0" t="8451"/>
          <a:stretch/>
        </p:blipFill>
        <p:spPr>
          <a:xfrm>
            <a:off x="3564975" y="2381250"/>
            <a:ext cx="5191125" cy="24265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Училищната библиотека</a:t>
            </a:r>
            <a:endParaRPr/>
          </a:p>
        </p:txBody>
      </p:sp>
      <p:sp>
        <p:nvSpPr>
          <p:cNvPr id="78" name="Google Shape;78;p3"/>
          <p:cNvSpPr txBox="1"/>
          <p:nvPr>
            <p:ph idx="1" type="body"/>
          </p:nvPr>
        </p:nvSpPr>
        <p:spPr>
          <a:xfrm>
            <a:off x="387900" y="1032299"/>
            <a:ext cx="8368200" cy="3078900"/>
          </a:xfrm>
          <a:prstGeom prst="rect">
            <a:avLst/>
          </a:prstGeom>
          <a:noFill/>
          <a:ln>
            <a:noFill/>
          </a:ln>
        </p:spPr>
        <p:txBody>
          <a:bodyPr anchorCtr="0" anchor="t" bIns="91425" lIns="91425" spcFirstLastPara="1" rIns="91425" wrap="square" tIns="91425">
            <a:noAutofit/>
          </a:bodyPr>
          <a:lstStyle/>
          <a:p>
            <a:pPr indent="457200" lvl="0" marL="0" rtl="0" algn="just">
              <a:lnSpc>
                <a:spcPct val="115000"/>
              </a:lnSpc>
              <a:spcBef>
                <a:spcPts val="0"/>
              </a:spcBef>
              <a:spcAft>
                <a:spcPts val="0"/>
              </a:spcAft>
              <a:buSzPts val="1800"/>
              <a:buNone/>
            </a:pPr>
            <a:r>
              <a:rPr lang="en"/>
              <a:t>Книгите обогатяват и спомагат за развитието на личността. Хубаво е, възпитанието на любов към книгата, да се случва от най-ранна детска възраст. Училищната библиотека е най-подходящото място, където тази любов да се развива.</a:t>
            </a:r>
            <a:endParaRPr/>
          </a:p>
          <a:p>
            <a:pPr indent="457200" lvl="0" marL="0" rtl="0" algn="just">
              <a:lnSpc>
                <a:spcPct val="115000"/>
              </a:lnSpc>
              <a:spcBef>
                <a:spcPts val="1600"/>
              </a:spcBef>
              <a:spcAft>
                <a:spcPts val="1600"/>
              </a:spcAft>
              <a:buSzPts val="1800"/>
              <a:buNone/>
            </a:pPr>
            <a:r>
              <a:t/>
            </a:r>
            <a:endParaRPr/>
          </a:p>
        </p:txBody>
      </p:sp>
      <p:pic>
        <p:nvPicPr>
          <p:cNvPr id="79" name="Google Shape;79;p3"/>
          <p:cNvPicPr preferRelativeResize="0"/>
          <p:nvPr/>
        </p:nvPicPr>
        <p:blipFill rotWithShape="1">
          <a:blip r:embed="rId3">
            <a:alphaModFix/>
          </a:blip>
          <a:srcRect b="0" l="0" r="0" t="0"/>
          <a:stretch/>
        </p:blipFill>
        <p:spPr>
          <a:xfrm>
            <a:off x="6838875" y="3305575"/>
            <a:ext cx="2076525" cy="1609324"/>
          </a:xfrm>
          <a:prstGeom prst="rect">
            <a:avLst/>
          </a:prstGeom>
          <a:noFill/>
          <a:ln>
            <a:noFill/>
          </a:ln>
        </p:spPr>
      </p:pic>
      <p:pic>
        <p:nvPicPr>
          <p:cNvPr id="80" name="Google Shape;80;p3"/>
          <p:cNvPicPr preferRelativeResize="0"/>
          <p:nvPr/>
        </p:nvPicPr>
        <p:blipFill rotWithShape="1">
          <a:blip r:embed="rId4">
            <a:alphaModFix/>
          </a:blip>
          <a:srcRect b="0" l="0" r="0" t="0"/>
          <a:stretch/>
        </p:blipFill>
        <p:spPr>
          <a:xfrm>
            <a:off x="1143000" y="2375275"/>
            <a:ext cx="3690950" cy="276822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0"/>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37" name="Google Shape;337;p30"/>
          <p:cNvSpPr txBox="1"/>
          <p:nvPr>
            <p:ph idx="1" type="body"/>
          </p:nvPr>
        </p:nvSpPr>
        <p:spPr>
          <a:xfrm>
            <a:off x="518875" y="1144125"/>
            <a:ext cx="4565100" cy="31626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SzPts val="1800"/>
              <a:buNone/>
            </a:pPr>
            <a:r>
              <a:rPr lang="en"/>
              <a:t>Водени от желанието да разберем отношението на нашите ученици към четенето, към книгите, към библиотеката; да отговорим на читателските им потребности с актуална информация, източници, консултации, проведохме онлайн анкета сред учениците от 3, 4 и 5 клас.  Анкетата е анонимна. Участвали са общо 253 деца от които 48.6% момчета и 51.4% момичета. </a:t>
            </a:r>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1. Ти си:. Number of responses: 253 responses." id="338" name="Google Shape;338;p30"/>
          <p:cNvPicPr preferRelativeResize="0"/>
          <p:nvPr/>
        </p:nvPicPr>
        <p:blipFill rotWithShape="1">
          <a:blip r:embed="rId3">
            <a:alphaModFix/>
          </a:blip>
          <a:srcRect b="0" l="17651" r="27356" t="27271"/>
          <a:stretch/>
        </p:blipFill>
        <p:spPr>
          <a:xfrm>
            <a:off x="4869650" y="1654975"/>
            <a:ext cx="3952874" cy="228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44" name="Google Shape;344;p31"/>
          <p:cNvSpPr txBox="1"/>
          <p:nvPr>
            <p:ph idx="1" type="body"/>
          </p:nvPr>
        </p:nvSpPr>
        <p:spPr>
          <a:xfrm>
            <a:off x="1107275" y="1095375"/>
            <a:ext cx="7648800" cy="27363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Clr>
                <a:srgbClr val="000000"/>
              </a:buClr>
              <a:buSzPts val="1100"/>
              <a:buFont typeface="Arial"/>
              <a:buNone/>
            </a:pPr>
            <a:r>
              <a:rPr lang="en">
                <a:solidFill>
                  <a:srgbClr val="FFFFFF"/>
                </a:solidFill>
              </a:rPr>
              <a:t>На въпроса „Четеш ли?“ учениците отговарят по следния начин:</a:t>
            </a:r>
            <a:endParaRPr>
              <a:solidFill>
                <a:srgbClr val="FFFFFF"/>
              </a:solidFill>
            </a:endParaRPr>
          </a:p>
          <a:p>
            <a:pPr indent="0" lvl="0" marL="0" rtl="0" algn="just">
              <a:lnSpc>
                <a:spcPct val="115000"/>
              </a:lnSpc>
              <a:spcBef>
                <a:spcPts val="0"/>
              </a:spcBef>
              <a:spcAft>
                <a:spcPts val="0"/>
              </a:spcAft>
              <a:buClr>
                <a:srgbClr val="000000"/>
              </a:buClr>
              <a:buSzPts val="1100"/>
              <a:buFont typeface="Arial"/>
              <a:buNone/>
            </a:pPr>
            <a:r>
              <a:rPr lang="en">
                <a:solidFill>
                  <a:srgbClr val="FFFFFF"/>
                </a:solidFill>
              </a:rPr>
              <a:t>55.3% посочват, че четат много,</a:t>
            </a:r>
            <a:endParaRPr>
              <a:solidFill>
                <a:srgbClr val="FFFFFF"/>
              </a:solidFill>
            </a:endParaRPr>
          </a:p>
          <a:p>
            <a:pPr indent="0" lvl="0" marL="0" rtl="0" algn="just">
              <a:lnSpc>
                <a:spcPct val="115000"/>
              </a:lnSpc>
              <a:spcBef>
                <a:spcPts val="0"/>
              </a:spcBef>
              <a:spcAft>
                <a:spcPts val="0"/>
              </a:spcAft>
              <a:buClr>
                <a:srgbClr val="000000"/>
              </a:buClr>
              <a:buSzPts val="1100"/>
              <a:buFont typeface="Arial"/>
              <a:buNone/>
            </a:pPr>
            <a:r>
              <a:rPr lang="en">
                <a:solidFill>
                  <a:srgbClr val="FFFFFF"/>
                </a:solidFill>
              </a:rPr>
              <a:t>34.4% посочват, че четат рядко,</a:t>
            </a:r>
            <a:endParaRPr>
              <a:solidFill>
                <a:srgbClr val="FFFFFF"/>
              </a:solidFill>
            </a:endParaRPr>
          </a:p>
          <a:p>
            <a:pPr indent="0" lvl="0" marL="0" rtl="0" algn="l">
              <a:lnSpc>
                <a:spcPct val="115000"/>
              </a:lnSpc>
              <a:spcBef>
                <a:spcPts val="0"/>
              </a:spcBef>
              <a:spcAft>
                <a:spcPts val="0"/>
              </a:spcAft>
              <a:buSzPts val="1800"/>
              <a:buNone/>
            </a:pPr>
            <a:r>
              <a:rPr lang="en">
                <a:solidFill>
                  <a:srgbClr val="FFFFFF"/>
                </a:solidFill>
              </a:rPr>
              <a:t>10.3% посочват, че не обичат да четат. </a:t>
            </a:r>
            <a:endParaRPr>
              <a:solidFill>
                <a:srgbClr val="FFFFFF"/>
              </a:solidFill>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3.Четеш ли?. Number of responses: 253 responses." id="345" name="Google Shape;345;p31"/>
          <p:cNvPicPr preferRelativeResize="0"/>
          <p:nvPr/>
        </p:nvPicPr>
        <p:blipFill rotWithShape="1">
          <a:blip r:embed="rId3">
            <a:alphaModFix/>
          </a:blip>
          <a:srcRect b="7469" l="18625" r="17870" t="29429"/>
          <a:stretch/>
        </p:blipFill>
        <p:spPr>
          <a:xfrm>
            <a:off x="1459474" y="2428900"/>
            <a:ext cx="5375376" cy="24645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2"/>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51" name="Google Shape;351;p32"/>
          <p:cNvSpPr txBox="1"/>
          <p:nvPr>
            <p:ph idx="1" type="body"/>
          </p:nvPr>
        </p:nvSpPr>
        <p:spPr>
          <a:xfrm>
            <a:off x="5274475" y="1144125"/>
            <a:ext cx="3429000" cy="3390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0"/>
              </a:spcBef>
              <a:spcAft>
                <a:spcPts val="0"/>
              </a:spcAft>
              <a:buClr>
                <a:srgbClr val="000000"/>
              </a:buClr>
              <a:buSzPts val="1100"/>
              <a:buFont typeface="Arial"/>
              <a:buNone/>
            </a:pPr>
            <a:r>
              <a:rPr lang="en"/>
              <a:t>Най-голям процент от четящите са привърженици на традиционната книга на хартия – 77.5%, сумарно процентът на четящите електронни книги, уебсайтове и блогове е 66.9%. Или казано по-друг начин според анкетата все още „Мишката не е изяла книжката“ – компютърът не е заместил изцяло хартията.</a:t>
            </a:r>
            <a:endParaRPr/>
          </a:p>
          <a:p>
            <a:pPr indent="457200" lvl="0" marL="0" rtl="0" algn="l">
              <a:lnSpc>
                <a:spcPct val="115000"/>
              </a:lnSpc>
              <a:spcBef>
                <a:spcPts val="0"/>
              </a:spcBef>
              <a:spcAft>
                <a:spcPts val="0"/>
              </a:spcAft>
              <a:buSzPts val="1800"/>
              <a:buNone/>
            </a:pPr>
            <a:r>
              <a:t/>
            </a:r>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4.Какво обичаш да четеш (можеш да избереш повече от един отговор). Number of responses: 253 responses." id="352" name="Google Shape;352;p32"/>
          <p:cNvPicPr preferRelativeResize="0"/>
          <p:nvPr/>
        </p:nvPicPr>
        <p:blipFill rotWithShape="1">
          <a:blip r:embed="rId3">
            <a:alphaModFix/>
          </a:blip>
          <a:srcRect b="5531" l="4961" r="0" t="26087"/>
          <a:stretch/>
        </p:blipFill>
        <p:spPr>
          <a:xfrm>
            <a:off x="142875" y="1238250"/>
            <a:ext cx="4752974" cy="3512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58" name="Google Shape;358;p33"/>
          <p:cNvSpPr txBox="1"/>
          <p:nvPr>
            <p:ph idx="1" type="body"/>
          </p:nvPr>
        </p:nvSpPr>
        <p:spPr>
          <a:xfrm>
            <a:off x="211125" y="1744525"/>
            <a:ext cx="4565100" cy="2550300"/>
          </a:xfrm>
          <a:prstGeom prst="rect">
            <a:avLst/>
          </a:prstGeom>
          <a:noFill/>
          <a:ln>
            <a:noFill/>
          </a:ln>
        </p:spPr>
        <p:txBody>
          <a:bodyPr anchorCtr="0" anchor="t" bIns="91425" lIns="91425" spcFirstLastPara="1" rIns="91425" wrap="square" tIns="91425">
            <a:noAutofit/>
          </a:bodyPr>
          <a:lstStyle/>
          <a:p>
            <a:pPr indent="444500" lvl="0" marL="0" rtl="0" algn="just">
              <a:lnSpc>
                <a:spcPct val="115000"/>
              </a:lnSpc>
              <a:spcBef>
                <a:spcPts val="0"/>
              </a:spcBef>
              <a:spcAft>
                <a:spcPts val="0"/>
              </a:spcAft>
              <a:buClr>
                <a:srgbClr val="000000"/>
              </a:buClr>
              <a:buSzPts val="1100"/>
              <a:buFont typeface="Arial"/>
              <a:buNone/>
            </a:pPr>
            <a:r>
              <a:rPr lang="en">
                <a:solidFill>
                  <a:srgbClr val="FFFFFF"/>
                </a:solidFill>
              </a:rPr>
              <a:t>На въпроса „Четеш ли често книги?“ близо</a:t>
            </a:r>
            <a:endParaRPr>
              <a:solidFill>
                <a:srgbClr val="FFFFFF"/>
              </a:solidFill>
            </a:endParaRPr>
          </a:p>
          <a:p>
            <a:pPr indent="457200" lvl="0" marL="0" rtl="0" algn="l">
              <a:lnSpc>
                <a:spcPct val="115000"/>
              </a:lnSpc>
              <a:spcBef>
                <a:spcPts val="0"/>
              </a:spcBef>
              <a:spcAft>
                <a:spcPts val="0"/>
              </a:spcAft>
              <a:buSzPts val="1800"/>
              <a:buNone/>
            </a:pPr>
            <a:r>
              <a:rPr lang="en">
                <a:solidFill>
                  <a:srgbClr val="FFFFFF"/>
                </a:solidFill>
              </a:rPr>
              <a:t>59% от анкетираните отговарят положително.</a:t>
            </a:r>
            <a:endParaRPr>
              <a:solidFill>
                <a:srgbClr val="FFFFFF"/>
              </a:solidFill>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5.Четеш ли често книги?. Number of responses: 253 responses." id="359" name="Google Shape;359;p33"/>
          <p:cNvPicPr preferRelativeResize="0"/>
          <p:nvPr/>
        </p:nvPicPr>
        <p:blipFill rotWithShape="1">
          <a:blip r:embed="rId3">
            <a:alphaModFix/>
          </a:blip>
          <a:srcRect b="0" l="18101" r="29399" t="27096"/>
          <a:stretch/>
        </p:blipFill>
        <p:spPr>
          <a:xfrm>
            <a:off x="4776225" y="2059800"/>
            <a:ext cx="3979874" cy="2550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65" name="Google Shape;365;p34"/>
          <p:cNvSpPr txBox="1"/>
          <p:nvPr>
            <p:ph idx="1" type="body"/>
          </p:nvPr>
        </p:nvSpPr>
        <p:spPr>
          <a:xfrm>
            <a:off x="119075" y="1535900"/>
            <a:ext cx="4224900" cy="21585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0"/>
              </a:spcBef>
              <a:spcAft>
                <a:spcPts val="0"/>
              </a:spcAft>
              <a:buClr>
                <a:srgbClr val="000000"/>
              </a:buClr>
              <a:buSzPts val="1100"/>
              <a:buFont typeface="Arial"/>
              <a:buNone/>
            </a:pPr>
            <a:r>
              <a:rPr lang="en">
                <a:solidFill>
                  <a:srgbClr val="FFFFFF"/>
                </a:solidFill>
              </a:rPr>
              <a:t>Анкетата проучва интензитета на четене на книги. Отговорите на учениците са следните:</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  Чета книга в момента - 32.8%</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   Миналата седмица - 23.7%</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   Миналият месец - 22.1%</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   Едва 3.2% от анкетираните посочват за отговори Миналата година и Преди повече от година</a:t>
            </a:r>
            <a:endParaRPr>
              <a:solidFill>
                <a:srgbClr val="FFFFFF"/>
              </a:solidFill>
            </a:endParaRPr>
          </a:p>
          <a:p>
            <a:pPr indent="-342900" lvl="0" marL="457200" rtl="0" algn="l">
              <a:lnSpc>
                <a:spcPct val="115000"/>
              </a:lnSpc>
              <a:spcBef>
                <a:spcPts val="0"/>
              </a:spcBef>
              <a:spcAft>
                <a:spcPts val="0"/>
              </a:spcAft>
              <a:buClr>
                <a:srgbClr val="FFFFFF"/>
              </a:buClr>
              <a:buSzPts val="1800"/>
              <a:buChar char="●"/>
            </a:pPr>
            <a:r>
              <a:rPr lang="en">
                <a:solidFill>
                  <a:srgbClr val="FFFFFF"/>
                </a:solidFill>
              </a:rPr>
              <a:t>   Не си спомням – 18.2%</a:t>
            </a:r>
            <a:endParaRPr>
              <a:solidFill>
                <a:srgbClr val="FFFFFF"/>
              </a:solidFill>
            </a:endParaRPr>
          </a:p>
          <a:p>
            <a:pPr indent="457200" lvl="0" marL="0" rtl="0" algn="l">
              <a:lnSpc>
                <a:spcPct val="115000"/>
              </a:lnSpc>
              <a:spcBef>
                <a:spcPts val="0"/>
              </a:spcBef>
              <a:spcAft>
                <a:spcPts val="0"/>
              </a:spcAft>
              <a:buSzPts val="1800"/>
              <a:buNone/>
            </a:pPr>
            <a:r>
              <a:t/>
            </a:r>
            <a:endParaRPr>
              <a:solidFill>
                <a:srgbClr val="FFFFFF"/>
              </a:solidFill>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6.Кога прочете последната си книга?. Number of responses: 253 responses." id="366" name="Google Shape;366;p34"/>
          <p:cNvPicPr preferRelativeResize="0"/>
          <p:nvPr/>
        </p:nvPicPr>
        <p:blipFill rotWithShape="1">
          <a:blip r:embed="rId3">
            <a:alphaModFix/>
          </a:blip>
          <a:srcRect b="0" l="18708" r="14091" t="29128"/>
          <a:stretch/>
        </p:blipFill>
        <p:spPr>
          <a:xfrm>
            <a:off x="4250525" y="1797850"/>
            <a:ext cx="4702200" cy="2288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72" name="Google Shape;372;p35"/>
          <p:cNvSpPr txBox="1"/>
          <p:nvPr>
            <p:ph idx="1" type="body"/>
          </p:nvPr>
        </p:nvSpPr>
        <p:spPr>
          <a:xfrm>
            <a:off x="476250" y="1083475"/>
            <a:ext cx="8227200" cy="34506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0"/>
              </a:spcBef>
              <a:spcAft>
                <a:spcPts val="0"/>
              </a:spcAft>
              <a:buSzPts val="1800"/>
              <a:buNone/>
            </a:pPr>
            <a:r>
              <a:rPr lang="en"/>
              <a:t>Интерес представлява, че сред най-предпочитаните за четене книги са приключенските, следвани от енциклопедии, комикси, книги свързани с училище и поезия.</a:t>
            </a:r>
            <a:endParaRPr/>
          </a:p>
          <a:p>
            <a:pPr indent="457200" lvl="0" marL="0" rtl="0" algn="just">
              <a:lnSpc>
                <a:spcPct val="115000"/>
              </a:lnSpc>
              <a:spcBef>
                <a:spcPts val="0"/>
              </a:spcBef>
              <a:spcAft>
                <a:spcPts val="1600"/>
              </a:spcAft>
              <a:buSzPts val="1800"/>
              <a:buNone/>
            </a:pPr>
            <a:r>
              <a:t/>
            </a:r>
            <a:endParaRPr/>
          </a:p>
        </p:txBody>
      </p:sp>
      <p:pic>
        <p:nvPicPr>
          <p:cNvPr descr="Forms response chart. Question title: 7.Какви книги обичаш да четеш?. Number of responses: 253 responses." id="373" name="Google Shape;373;p35"/>
          <p:cNvPicPr preferRelativeResize="0"/>
          <p:nvPr/>
        </p:nvPicPr>
        <p:blipFill rotWithShape="1">
          <a:blip r:embed="rId3">
            <a:alphaModFix/>
          </a:blip>
          <a:srcRect b="77407" l="1928" r="11991" t="0"/>
          <a:stretch/>
        </p:blipFill>
        <p:spPr>
          <a:xfrm>
            <a:off x="137300" y="2058525"/>
            <a:ext cx="8869425" cy="2858751"/>
          </a:xfrm>
          <a:prstGeom prst="rect">
            <a:avLst/>
          </a:prstGeom>
          <a:noFill/>
          <a:ln>
            <a:noFill/>
          </a:ln>
        </p:spPr>
      </p:pic>
      <p:sp>
        <p:nvSpPr>
          <p:cNvPr id="374" name="Google Shape;374;p35"/>
          <p:cNvSpPr txBox="1"/>
          <p:nvPr/>
        </p:nvSpPr>
        <p:spPr>
          <a:xfrm>
            <a:off x="1212112" y="3906136"/>
            <a:ext cx="13822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енциклопедии</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6"/>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80" name="Google Shape;380;p36"/>
          <p:cNvSpPr txBox="1"/>
          <p:nvPr>
            <p:ph idx="1" type="body"/>
          </p:nvPr>
        </p:nvSpPr>
        <p:spPr>
          <a:xfrm>
            <a:off x="5274475" y="1144125"/>
            <a:ext cx="3762300" cy="3390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0"/>
              </a:spcBef>
              <a:spcAft>
                <a:spcPts val="0"/>
              </a:spcAft>
              <a:buSzPts val="1800"/>
              <a:buNone/>
            </a:pPr>
            <a:r>
              <a:rPr lang="en"/>
              <a:t>Сред анкетираните най-голям е процентът на посочилите обем на прочетени книги :</a:t>
            </a:r>
            <a:br>
              <a:rPr lang="en"/>
            </a:br>
            <a:r>
              <a:rPr lang="en"/>
              <a:t>месечно 1-2 (68.4%),</a:t>
            </a:r>
            <a:br>
              <a:rPr lang="en"/>
            </a:br>
            <a:r>
              <a:rPr lang="en"/>
              <a:t>следвани от нечетящите (14.2%) и от четящите 3-4 книги (13%). </a:t>
            </a:r>
            <a:br>
              <a:rPr lang="en"/>
            </a:br>
            <a:r>
              <a:rPr lang="en"/>
              <a:t>Най-малък е процентът на четящите 5 или повече книги. </a:t>
            </a:r>
            <a:br>
              <a:rPr lang="en"/>
            </a:br>
            <a:endParaRPr/>
          </a:p>
          <a:p>
            <a:pPr indent="457200" lvl="0" marL="0" rtl="0" algn="l">
              <a:lnSpc>
                <a:spcPct val="115000"/>
              </a:lnSpc>
              <a:spcBef>
                <a:spcPts val="0"/>
              </a:spcBef>
              <a:spcAft>
                <a:spcPts val="0"/>
              </a:spcAft>
              <a:buSzPts val="1800"/>
              <a:buNone/>
            </a:pPr>
            <a:r>
              <a:t/>
            </a:r>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8.Колко книги прочиташ месечно?. Number of responses: 253 responses." id="381" name="Google Shape;381;p36"/>
          <p:cNvPicPr preferRelativeResize="0"/>
          <p:nvPr/>
        </p:nvPicPr>
        <p:blipFill rotWithShape="1">
          <a:blip r:embed="rId3">
            <a:alphaModFix/>
          </a:blip>
          <a:srcRect b="8052" l="17301" r="51540" t="27571"/>
          <a:stretch/>
        </p:blipFill>
        <p:spPr>
          <a:xfrm>
            <a:off x="1095154" y="1522242"/>
            <a:ext cx="3327266" cy="312210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7"/>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87" name="Google Shape;387;p37"/>
          <p:cNvSpPr txBox="1"/>
          <p:nvPr>
            <p:ph idx="1" type="body"/>
          </p:nvPr>
        </p:nvSpPr>
        <p:spPr>
          <a:xfrm>
            <a:off x="440525" y="1023950"/>
            <a:ext cx="8417700" cy="18456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0"/>
              </a:spcBef>
              <a:spcAft>
                <a:spcPts val="0"/>
              </a:spcAft>
              <a:buSzPts val="1800"/>
              <a:buNone/>
            </a:pPr>
            <a:r>
              <a:rPr lang="en"/>
              <a:t>Анкетираната фокус група е във възрастта, в която игрите са сред най-важните активности. Не е учудващ факта, че именно 69.2% са отделени именно за тази активност. Следващите в низходящ ред посочени от учениците активности са: спорт, музика, четене, телевизия, гледане на клипчета, интернет.</a:t>
            </a:r>
            <a:br>
              <a:rPr lang="en"/>
            </a:br>
            <a:endParaRPr/>
          </a:p>
          <a:p>
            <a:pPr indent="457200" lvl="0" marL="0" rtl="0" algn="l">
              <a:lnSpc>
                <a:spcPct val="115000"/>
              </a:lnSpc>
              <a:spcBef>
                <a:spcPts val="0"/>
              </a:spcBef>
              <a:spcAft>
                <a:spcPts val="0"/>
              </a:spcAft>
              <a:buSzPts val="1800"/>
              <a:buNone/>
            </a:pPr>
            <a:r>
              <a:t/>
            </a:r>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9.От списъка по-долу изброй онези 3 активности, които са ти най-любими.. Number of responses: 253 responses." id="388" name="Google Shape;388;p37"/>
          <p:cNvPicPr preferRelativeResize="0"/>
          <p:nvPr/>
        </p:nvPicPr>
        <p:blipFill rotWithShape="1">
          <a:blip r:embed="rId3">
            <a:alphaModFix/>
          </a:blip>
          <a:srcRect b="52271" l="2779" r="5172" t="17757"/>
          <a:stretch/>
        </p:blipFill>
        <p:spPr>
          <a:xfrm>
            <a:off x="387900" y="2869550"/>
            <a:ext cx="8178451" cy="2250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394" name="Google Shape;394;p38"/>
          <p:cNvSpPr txBox="1"/>
          <p:nvPr>
            <p:ph idx="1" type="body"/>
          </p:nvPr>
        </p:nvSpPr>
        <p:spPr>
          <a:xfrm>
            <a:off x="211125" y="1296425"/>
            <a:ext cx="8599500" cy="29982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SzPts val="1800"/>
              <a:buNone/>
            </a:pPr>
            <a:r>
              <a:rPr lang="en">
                <a:solidFill>
                  <a:srgbClr val="FFFFFF"/>
                </a:solidFill>
              </a:rPr>
              <a:t>Радващ е фактът, че близо 90% посочват, че библиотеката  в училище е необходима.</a:t>
            </a:r>
            <a:endParaRPr>
              <a:solidFill>
                <a:srgbClr val="FFFFFF"/>
              </a:solidFill>
            </a:endParaRPr>
          </a:p>
          <a:p>
            <a:pPr indent="457200" lvl="0" marL="0" rtl="0" algn="just">
              <a:lnSpc>
                <a:spcPct val="115000"/>
              </a:lnSpc>
              <a:spcBef>
                <a:spcPts val="1600"/>
              </a:spcBef>
              <a:spcAft>
                <a:spcPts val="1600"/>
              </a:spcAft>
              <a:buSzPts val="1800"/>
              <a:buNone/>
            </a:pPr>
            <a:r>
              <a:t/>
            </a:r>
            <a:endParaRPr/>
          </a:p>
        </p:txBody>
      </p:sp>
      <p:pic>
        <p:nvPicPr>
          <p:cNvPr descr="Forms response chart. Question title: 10.Според теб необходима ли е библиотека в училище?. Number of responses: 253 responses." id="395" name="Google Shape;395;p38"/>
          <p:cNvPicPr preferRelativeResize="0"/>
          <p:nvPr/>
        </p:nvPicPr>
        <p:blipFill rotWithShape="1">
          <a:blip r:embed="rId3">
            <a:alphaModFix/>
          </a:blip>
          <a:srcRect b="0" l="0" r="19093" t="0"/>
          <a:stretch/>
        </p:blipFill>
        <p:spPr>
          <a:xfrm>
            <a:off x="2994225" y="1796600"/>
            <a:ext cx="5256799" cy="2998300"/>
          </a:xfrm>
          <a:prstGeom prst="rect">
            <a:avLst/>
          </a:prstGeom>
          <a:noFill/>
          <a:ln>
            <a:noFill/>
          </a:ln>
        </p:spPr>
      </p:pic>
      <p:pic>
        <p:nvPicPr>
          <p:cNvPr id="396" name="Google Shape;396;p38"/>
          <p:cNvPicPr preferRelativeResize="0"/>
          <p:nvPr/>
        </p:nvPicPr>
        <p:blipFill rotWithShape="1">
          <a:blip r:embed="rId4">
            <a:alphaModFix/>
          </a:blip>
          <a:srcRect b="0" l="0" r="0" t="0"/>
          <a:stretch/>
        </p:blipFill>
        <p:spPr>
          <a:xfrm>
            <a:off x="195175" y="3257950"/>
            <a:ext cx="2076525" cy="16093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9"/>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Анкета “Училищната библиотека”</a:t>
            </a:r>
            <a:endParaRPr/>
          </a:p>
        </p:txBody>
      </p:sp>
      <p:sp>
        <p:nvSpPr>
          <p:cNvPr id="402" name="Google Shape;402;p39"/>
          <p:cNvSpPr txBox="1"/>
          <p:nvPr>
            <p:ph idx="1" type="body"/>
          </p:nvPr>
        </p:nvSpPr>
        <p:spPr>
          <a:xfrm>
            <a:off x="211125" y="1083475"/>
            <a:ext cx="8599500" cy="3211200"/>
          </a:xfrm>
          <a:prstGeom prst="rect">
            <a:avLst/>
          </a:prstGeom>
          <a:noFill/>
          <a:ln>
            <a:noFill/>
          </a:ln>
        </p:spPr>
        <p:txBody>
          <a:bodyPr anchorCtr="0" anchor="t" bIns="91425" lIns="91425" spcFirstLastPara="1" rIns="91425" wrap="square" tIns="91425">
            <a:noAutofit/>
          </a:bodyPr>
          <a:lstStyle/>
          <a:p>
            <a:pPr indent="457200" lvl="0" marL="457200" rtl="0" algn="l">
              <a:lnSpc>
                <a:spcPct val="115000"/>
              </a:lnSpc>
              <a:spcBef>
                <a:spcPts val="0"/>
              </a:spcBef>
              <a:spcAft>
                <a:spcPts val="0"/>
              </a:spcAft>
              <a:buSzPts val="1800"/>
              <a:buNone/>
            </a:pPr>
            <a:r>
              <a:rPr lang="en">
                <a:solidFill>
                  <a:srgbClr val="FFFFFF"/>
                </a:solidFill>
              </a:rPr>
              <a:t>На последния въпрос от анкетата над 70% от децата са отговорили, че откритата библиотека им харесва много и е тяхно любимо място. </a:t>
            </a:r>
            <a:endParaRPr>
              <a:solidFill>
                <a:srgbClr val="FFFFFF"/>
              </a:solidFill>
            </a:endParaRPr>
          </a:p>
          <a:p>
            <a:pPr indent="457200" lvl="0" marL="0" rtl="0" algn="l">
              <a:lnSpc>
                <a:spcPct val="115000"/>
              </a:lnSpc>
              <a:spcBef>
                <a:spcPts val="1600"/>
              </a:spcBef>
              <a:spcAft>
                <a:spcPts val="0"/>
              </a:spcAft>
              <a:buSzPts val="1800"/>
              <a:buNone/>
            </a:pPr>
            <a:r>
              <a:rPr lang="en">
                <a:solidFill>
                  <a:srgbClr val="FFFFFF"/>
                </a:solidFill>
              </a:rPr>
              <a:t> </a:t>
            </a:r>
            <a:r>
              <a:rPr b="1" lang="en">
                <a:solidFill>
                  <a:srgbClr val="FFFFFF"/>
                </a:solidFill>
              </a:rPr>
              <a:t>Резултатите от проведената анкета показват , че четенето е все още ценност сред децата и че училищната библиотека има място в техния живот.</a:t>
            </a:r>
            <a:br>
              <a:rPr b="1" lang="en">
                <a:solidFill>
                  <a:srgbClr val="FFFFFF"/>
                </a:solidFill>
              </a:rPr>
            </a:br>
            <a:br>
              <a:rPr lang="en">
                <a:solidFill>
                  <a:srgbClr val="FFFFFF"/>
                </a:solidFill>
              </a:rPr>
            </a:br>
            <a:endParaRPr>
              <a:solidFill>
                <a:srgbClr val="FFFFFF"/>
              </a:solidFill>
            </a:endParaRPr>
          </a:p>
          <a:p>
            <a:pPr indent="457200" lvl="0" marL="0" rtl="0" algn="just">
              <a:lnSpc>
                <a:spcPct val="115000"/>
              </a:lnSpc>
              <a:spcBef>
                <a:spcPts val="1600"/>
              </a:spcBef>
              <a:spcAft>
                <a:spcPts val="1600"/>
              </a:spcAft>
              <a:buSzPts val="1800"/>
              <a:buNone/>
            </a:pPr>
            <a:r>
              <a:t/>
            </a:r>
            <a:endParaRPr/>
          </a:p>
        </p:txBody>
      </p:sp>
      <p:pic>
        <p:nvPicPr>
          <p:cNvPr id="403" name="Google Shape;403;p39"/>
          <p:cNvPicPr preferRelativeResize="0"/>
          <p:nvPr/>
        </p:nvPicPr>
        <p:blipFill rotWithShape="1">
          <a:blip r:embed="rId3">
            <a:alphaModFix/>
          </a:blip>
          <a:srcRect b="0" l="0" r="0" t="0"/>
          <a:stretch/>
        </p:blipFill>
        <p:spPr>
          <a:xfrm>
            <a:off x="195175" y="3257950"/>
            <a:ext cx="2076525" cy="1609324"/>
          </a:xfrm>
          <a:prstGeom prst="rect">
            <a:avLst/>
          </a:prstGeom>
          <a:noFill/>
          <a:ln>
            <a:noFill/>
          </a:ln>
        </p:spPr>
      </p:pic>
      <p:pic>
        <p:nvPicPr>
          <p:cNvPr descr="Forms response chart. Question title: 11.Какво е мнението ти за Откритата библиотека на ОУ &quot;Захари Стоянов&quot;?. Number of responses: 253 responses." id="404" name="Google Shape;404;p39"/>
          <p:cNvPicPr preferRelativeResize="0"/>
          <p:nvPr/>
        </p:nvPicPr>
        <p:blipFill rotWithShape="1">
          <a:blip r:embed="rId4">
            <a:alphaModFix/>
          </a:blip>
          <a:srcRect b="8282" l="2524" r="5957" t="6683"/>
          <a:stretch/>
        </p:blipFill>
        <p:spPr>
          <a:xfrm>
            <a:off x="3306050" y="2624950"/>
            <a:ext cx="5267275" cy="244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ph idx="4294967295"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Основни цели и задачи</a:t>
            </a:r>
            <a:endParaRPr/>
          </a:p>
        </p:txBody>
      </p:sp>
      <p:sp>
        <p:nvSpPr>
          <p:cNvPr id="86" name="Google Shape;86;p4"/>
          <p:cNvSpPr txBox="1"/>
          <p:nvPr>
            <p:ph idx="4294967295" type="body"/>
          </p:nvPr>
        </p:nvSpPr>
        <p:spPr>
          <a:xfrm>
            <a:off x="311700" y="1195201"/>
            <a:ext cx="3853200" cy="52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400">
                <a:solidFill>
                  <a:srgbClr val="FFFFFF"/>
                </a:solidFill>
              </a:rPr>
              <a:t>Цели:</a:t>
            </a:r>
            <a:endParaRPr sz="2400">
              <a:solidFill>
                <a:srgbClr val="FFFFFF"/>
              </a:solidFill>
            </a:endParaRPr>
          </a:p>
        </p:txBody>
      </p:sp>
      <p:cxnSp>
        <p:nvCxnSpPr>
          <p:cNvPr id="87" name="Google Shape;87;p4"/>
          <p:cNvCxnSpPr/>
          <p:nvPr/>
        </p:nvCxnSpPr>
        <p:spPr>
          <a:xfrm>
            <a:off x="418675" y="1811883"/>
            <a:ext cx="270900" cy="0"/>
          </a:xfrm>
          <a:prstGeom prst="straightConnector1">
            <a:avLst/>
          </a:prstGeom>
          <a:noFill/>
          <a:ln cap="flat" cmpd="sng" w="9525">
            <a:solidFill>
              <a:schemeClr val="lt2"/>
            </a:solidFill>
            <a:prstDash val="solid"/>
            <a:round/>
            <a:headEnd len="sm" w="sm" type="none"/>
            <a:tailEnd len="sm" w="sm" type="none"/>
          </a:ln>
        </p:spPr>
      </p:cxnSp>
      <p:sp>
        <p:nvSpPr>
          <p:cNvPr id="88" name="Google Shape;88;p4"/>
          <p:cNvSpPr txBox="1"/>
          <p:nvPr>
            <p:ph idx="4294967295" type="body"/>
          </p:nvPr>
        </p:nvSpPr>
        <p:spPr>
          <a:xfrm>
            <a:off x="311700" y="1916330"/>
            <a:ext cx="3853200" cy="27531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SzPts val="1400"/>
              <a:buChar char="❖"/>
            </a:pPr>
            <a:r>
              <a:rPr lang="en" sz="1400"/>
              <a:t>Създаване на благоприятна среда за четене, за насърчаване и повишаване на грамотността.</a:t>
            </a:r>
            <a:endParaRPr sz="1400"/>
          </a:p>
          <a:p>
            <a:pPr indent="-317500" lvl="0" marL="457200" rtl="0" algn="just">
              <a:lnSpc>
                <a:spcPct val="115000"/>
              </a:lnSpc>
              <a:spcBef>
                <a:spcPts val="0"/>
              </a:spcBef>
              <a:spcAft>
                <a:spcPts val="0"/>
              </a:spcAft>
              <a:buSzPts val="1400"/>
              <a:buChar char="❖"/>
            </a:pPr>
            <a:r>
              <a:rPr lang="en" sz="1400"/>
              <a:t>Приобщаване на все по-голям брой ученици към четенето и стимулиране на тяхното активно участие в този процес.</a:t>
            </a:r>
            <a:endParaRPr sz="1400"/>
          </a:p>
        </p:txBody>
      </p:sp>
      <p:sp>
        <p:nvSpPr>
          <p:cNvPr id="89" name="Google Shape;89;p4"/>
          <p:cNvSpPr txBox="1"/>
          <p:nvPr>
            <p:ph idx="4294967295" type="body"/>
          </p:nvPr>
        </p:nvSpPr>
        <p:spPr>
          <a:xfrm>
            <a:off x="4905750" y="1201619"/>
            <a:ext cx="3853200" cy="52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400">
                <a:solidFill>
                  <a:srgbClr val="FFFFFF"/>
                </a:solidFill>
              </a:rPr>
              <a:t>Задачи:</a:t>
            </a:r>
            <a:endParaRPr sz="2400">
              <a:solidFill>
                <a:srgbClr val="FFFFFF"/>
              </a:solidFill>
            </a:endParaRPr>
          </a:p>
        </p:txBody>
      </p:sp>
      <p:cxnSp>
        <p:nvCxnSpPr>
          <p:cNvPr id="90" name="Google Shape;90;p4"/>
          <p:cNvCxnSpPr/>
          <p:nvPr/>
        </p:nvCxnSpPr>
        <p:spPr>
          <a:xfrm>
            <a:off x="5012725" y="1811883"/>
            <a:ext cx="270900" cy="0"/>
          </a:xfrm>
          <a:prstGeom prst="straightConnector1">
            <a:avLst/>
          </a:prstGeom>
          <a:noFill/>
          <a:ln cap="flat" cmpd="sng" w="9525">
            <a:solidFill>
              <a:schemeClr val="lt2"/>
            </a:solidFill>
            <a:prstDash val="solid"/>
            <a:round/>
            <a:headEnd len="sm" w="sm" type="none"/>
            <a:tailEnd len="sm" w="sm" type="none"/>
          </a:ln>
        </p:spPr>
      </p:cxnSp>
      <p:sp>
        <p:nvSpPr>
          <p:cNvPr id="91" name="Google Shape;91;p4"/>
          <p:cNvSpPr txBox="1"/>
          <p:nvPr>
            <p:ph idx="4294967295" type="body"/>
          </p:nvPr>
        </p:nvSpPr>
        <p:spPr>
          <a:xfrm>
            <a:off x="4905750" y="1916324"/>
            <a:ext cx="3853200" cy="3036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Популяризиране на четенето на художествена, научно-популярна и научна литература чрез използване фонда на училищната библиотека и участието в различни извънкласни дейности, посветени на четенето.</a:t>
            </a:r>
            <a:endParaRPr sz="1400"/>
          </a:p>
          <a:p>
            <a:pPr indent="-317500" lvl="0" marL="457200" rtl="0" algn="l">
              <a:lnSpc>
                <a:spcPct val="115000"/>
              </a:lnSpc>
              <a:spcBef>
                <a:spcPts val="0"/>
              </a:spcBef>
              <a:spcAft>
                <a:spcPts val="0"/>
              </a:spcAft>
              <a:buSzPts val="1400"/>
              <a:buChar char="❖"/>
            </a:pPr>
            <a:r>
              <a:rPr lang="en" sz="1400"/>
              <a:t>Осигуряване на учениците на бърз и лесен достъп до книгите чрез библиотечния фонд.</a:t>
            </a:r>
            <a:endParaRPr sz="1400"/>
          </a:p>
          <a:p>
            <a:pPr indent="-317500" lvl="0" marL="457200" rtl="0" algn="l">
              <a:lnSpc>
                <a:spcPct val="115000"/>
              </a:lnSpc>
              <a:spcBef>
                <a:spcPts val="0"/>
              </a:spcBef>
              <a:spcAft>
                <a:spcPts val="0"/>
              </a:spcAft>
              <a:buSzPts val="1400"/>
              <a:buChar char="❖"/>
            </a:pPr>
            <a:r>
              <a:rPr lang="en" sz="1400"/>
              <a:t>Организиране на дарителски кампании за обогатяване на училищния библиотечен фонд.</a:t>
            </a:r>
            <a:endParaRPr sz="1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0"/>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0"/>
          <p:cNvSpPr txBox="1"/>
          <p:nvPr>
            <p:ph idx="4294967295" type="title"/>
          </p:nvPr>
        </p:nvSpPr>
        <p:spPr>
          <a:xfrm>
            <a:off x="311700" y="372500"/>
            <a:ext cx="8520600" cy="1789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Благодаря за вниманието!</a:t>
            </a:r>
            <a:endParaRPr>
              <a:solidFill>
                <a:schemeClr val="accent1"/>
              </a:solidFill>
            </a:endParaRPr>
          </a:p>
          <a:p>
            <a:pPr indent="0" lvl="0" marL="0" rtl="0" algn="ctr">
              <a:lnSpc>
                <a:spcPct val="115000"/>
              </a:lnSpc>
              <a:spcBef>
                <a:spcPts val="0"/>
              </a:spcBef>
              <a:spcAft>
                <a:spcPts val="0"/>
              </a:spcAft>
              <a:buSzPts val="3000"/>
              <a:buNone/>
            </a:pPr>
            <a:r>
              <a:rPr lang="en" sz="2400">
                <a:latin typeface="Roboto"/>
                <a:ea typeface="Roboto"/>
                <a:cs typeface="Roboto"/>
                <a:sym typeface="Roboto"/>
              </a:rPr>
              <a:t>Основно училище “Захари Стоянов” - град Варна</a:t>
            </a:r>
            <a:endParaRPr sz="2400">
              <a:latin typeface="Roboto"/>
              <a:ea typeface="Roboto"/>
              <a:cs typeface="Roboto"/>
              <a:sym typeface="Roboto"/>
            </a:endParaRPr>
          </a:p>
          <a:p>
            <a:pPr indent="0" lvl="0" marL="0" rtl="0" algn="ctr">
              <a:lnSpc>
                <a:spcPct val="100000"/>
              </a:lnSpc>
              <a:spcBef>
                <a:spcPts val="1600"/>
              </a:spcBef>
              <a:spcAft>
                <a:spcPts val="0"/>
              </a:spcAft>
              <a:buSzPts val="3000"/>
              <a:buNone/>
            </a:pPr>
            <a:r>
              <a:t/>
            </a:r>
            <a:endParaRPr>
              <a:solidFill>
                <a:schemeClr val="accent1"/>
              </a:solidFill>
            </a:endParaRPr>
          </a:p>
        </p:txBody>
      </p:sp>
      <p:sp>
        <p:nvSpPr>
          <p:cNvPr id="411" name="Google Shape;411;p40"/>
          <p:cNvSpPr txBox="1"/>
          <p:nvPr>
            <p:ph idx="4294967295" type="body"/>
          </p:nvPr>
        </p:nvSpPr>
        <p:spPr>
          <a:xfrm>
            <a:off x="311700" y="3198825"/>
            <a:ext cx="8520600" cy="160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sz="2400"/>
          </a:p>
          <a:p>
            <a:pPr indent="0" lvl="0" marL="0" rtl="0" algn="l">
              <a:lnSpc>
                <a:spcPct val="100000"/>
              </a:lnSpc>
              <a:spcBef>
                <a:spcPts val="0"/>
              </a:spcBef>
              <a:spcAft>
                <a:spcPts val="0"/>
              </a:spcAft>
              <a:buSzPts val="1800"/>
              <a:buNone/>
            </a:pPr>
            <a:r>
              <a:rPr lang="en" sz="1400"/>
              <a:t>Над презентацията работиха:</a:t>
            </a:r>
            <a:endParaRPr sz="1400"/>
          </a:p>
          <a:p>
            <a:pPr indent="0" lvl="0" marL="0" rtl="0" algn="l">
              <a:lnSpc>
                <a:spcPct val="100000"/>
              </a:lnSpc>
              <a:spcBef>
                <a:spcPts val="0"/>
              </a:spcBef>
              <a:spcAft>
                <a:spcPts val="0"/>
              </a:spcAft>
              <a:buSzPts val="1800"/>
              <a:buNone/>
            </a:pPr>
            <a:r>
              <a:rPr lang="en" sz="1400"/>
              <a:t>Кристалина Маринова - училищен библиотекар</a:t>
            </a:r>
            <a:endParaRPr sz="1400"/>
          </a:p>
          <a:p>
            <a:pPr indent="0" lvl="0" marL="0" rtl="0" algn="l">
              <a:lnSpc>
                <a:spcPct val="100000"/>
              </a:lnSpc>
              <a:spcBef>
                <a:spcPts val="0"/>
              </a:spcBef>
              <a:spcAft>
                <a:spcPts val="0"/>
              </a:spcAft>
              <a:buSzPts val="1800"/>
              <a:buNone/>
            </a:pPr>
            <a:r>
              <a:rPr lang="en" sz="1400"/>
              <a:t>Станислава Петрова - педагогически съветник</a:t>
            </a:r>
            <a:endParaRPr sz="1400"/>
          </a:p>
          <a:p>
            <a:pPr indent="0" lvl="0" marL="0" rtl="0" algn="l">
              <a:lnSpc>
                <a:spcPct val="100000"/>
              </a:lnSpc>
              <a:spcBef>
                <a:spcPts val="0"/>
              </a:spcBef>
              <a:spcAft>
                <a:spcPts val="0"/>
              </a:spcAft>
              <a:buSzPts val="1800"/>
              <a:buNone/>
            </a:pPr>
            <a:r>
              <a:rPr lang="en" sz="1400"/>
              <a:t>Димка Градинарова - технически сътрудник</a:t>
            </a:r>
            <a:endParaRPr sz="1400"/>
          </a:p>
          <a:p>
            <a:pPr indent="0" lvl="0" marL="0" rtl="0" algn="ctr">
              <a:lnSpc>
                <a:spcPct val="100000"/>
              </a:lnSpc>
              <a:spcBef>
                <a:spcPts val="0"/>
              </a:spcBef>
              <a:spcAft>
                <a:spcPts val="0"/>
              </a:spcAft>
              <a:buSzPts val="1800"/>
              <a:buNone/>
            </a:pPr>
            <a:r>
              <a:t/>
            </a:r>
            <a:endParaRPr sz="1400"/>
          </a:p>
        </p:txBody>
      </p:sp>
      <p:grpSp>
        <p:nvGrpSpPr>
          <p:cNvPr id="412" name="Google Shape;412;p40"/>
          <p:cNvGrpSpPr/>
          <p:nvPr/>
        </p:nvGrpSpPr>
        <p:grpSpPr>
          <a:xfrm>
            <a:off x="6699312" y="1705030"/>
            <a:ext cx="1233485" cy="1233485"/>
            <a:chOff x="6389550" y="1498632"/>
            <a:chExt cx="1053900" cy="1053900"/>
          </a:xfrm>
        </p:grpSpPr>
        <p:sp>
          <p:nvSpPr>
            <p:cNvPr id="413" name="Google Shape;413;p40"/>
            <p:cNvSpPr/>
            <p:nvPr/>
          </p:nvSpPr>
          <p:spPr>
            <a:xfrm>
              <a:off x="6389550" y="1498632"/>
              <a:ext cx="1053900" cy="1053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40"/>
            <p:cNvSpPr/>
            <p:nvPr/>
          </p:nvSpPr>
          <p:spPr>
            <a:xfrm>
              <a:off x="6645450" y="1729430"/>
              <a:ext cx="542100" cy="515400"/>
            </a:xfrm>
            <a:prstGeom prst="star5">
              <a:avLst>
                <a:gd fmla="val 19098" name="adj"/>
                <a:gd fmla="val 105146" name="hf"/>
                <a:gd fmla="val 110557"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5" name="Google Shape;415;p40"/>
          <p:cNvGrpSpPr/>
          <p:nvPr/>
        </p:nvGrpSpPr>
        <p:grpSpPr>
          <a:xfrm>
            <a:off x="5327312" y="1705030"/>
            <a:ext cx="1233485" cy="1233485"/>
            <a:chOff x="6389550" y="1498632"/>
            <a:chExt cx="1053900" cy="1053900"/>
          </a:xfrm>
        </p:grpSpPr>
        <p:sp>
          <p:nvSpPr>
            <p:cNvPr id="416" name="Google Shape;416;p40"/>
            <p:cNvSpPr/>
            <p:nvPr/>
          </p:nvSpPr>
          <p:spPr>
            <a:xfrm>
              <a:off x="6389550" y="1498632"/>
              <a:ext cx="1053900" cy="1053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40"/>
            <p:cNvSpPr/>
            <p:nvPr/>
          </p:nvSpPr>
          <p:spPr>
            <a:xfrm>
              <a:off x="6645450" y="1729430"/>
              <a:ext cx="542100" cy="515400"/>
            </a:xfrm>
            <a:prstGeom prst="star5">
              <a:avLst>
                <a:gd fmla="val 19098" name="adj"/>
                <a:gd fmla="val 105146" name="hf"/>
                <a:gd fmla="val 110557"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 name="Google Shape;418;p40"/>
          <p:cNvGrpSpPr/>
          <p:nvPr/>
        </p:nvGrpSpPr>
        <p:grpSpPr>
          <a:xfrm>
            <a:off x="2587562" y="1705030"/>
            <a:ext cx="1233485" cy="1233485"/>
            <a:chOff x="6389550" y="1498632"/>
            <a:chExt cx="1053900" cy="1053900"/>
          </a:xfrm>
        </p:grpSpPr>
        <p:sp>
          <p:nvSpPr>
            <p:cNvPr id="419" name="Google Shape;419;p40"/>
            <p:cNvSpPr/>
            <p:nvPr/>
          </p:nvSpPr>
          <p:spPr>
            <a:xfrm>
              <a:off x="6389550" y="1498632"/>
              <a:ext cx="1053900" cy="1053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40"/>
            <p:cNvSpPr/>
            <p:nvPr/>
          </p:nvSpPr>
          <p:spPr>
            <a:xfrm>
              <a:off x="6645450" y="1729430"/>
              <a:ext cx="542100" cy="515400"/>
            </a:xfrm>
            <a:prstGeom prst="star5">
              <a:avLst>
                <a:gd fmla="val 19098" name="adj"/>
                <a:gd fmla="val 105146" name="hf"/>
                <a:gd fmla="val 110557"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 name="Google Shape;421;p40"/>
          <p:cNvGrpSpPr/>
          <p:nvPr/>
        </p:nvGrpSpPr>
        <p:grpSpPr>
          <a:xfrm>
            <a:off x="3963812" y="1705030"/>
            <a:ext cx="1233485" cy="1233485"/>
            <a:chOff x="6389550" y="1498632"/>
            <a:chExt cx="1053900" cy="1053900"/>
          </a:xfrm>
        </p:grpSpPr>
        <p:sp>
          <p:nvSpPr>
            <p:cNvPr id="422" name="Google Shape;422;p40"/>
            <p:cNvSpPr/>
            <p:nvPr/>
          </p:nvSpPr>
          <p:spPr>
            <a:xfrm>
              <a:off x="6389550" y="1498632"/>
              <a:ext cx="1053900" cy="1053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0"/>
            <p:cNvSpPr/>
            <p:nvPr/>
          </p:nvSpPr>
          <p:spPr>
            <a:xfrm>
              <a:off x="6645450" y="1729430"/>
              <a:ext cx="542100" cy="515400"/>
            </a:xfrm>
            <a:prstGeom prst="star5">
              <a:avLst>
                <a:gd fmla="val 19098" name="adj"/>
                <a:gd fmla="val 105146" name="hf"/>
                <a:gd fmla="val 110557"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4" name="Google Shape;424;p40"/>
          <p:cNvGrpSpPr/>
          <p:nvPr/>
        </p:nvGrpSpPr>
        <p:grpSpPr>
          <a:xfrm>
            <a:off x="1211312" y="1705030"/>
            <a:ext cx="1233485" cy="1233485"/>
            <a:chOff x="6389550" y="1498632"/>
            <a:chExt cx="1053900" cy="1053900"/>
          </a:xfrm>
        </p:grpSpPr>
        <p:sp>
          <p:nvSpPr>
            <p:cNvPr id="425" name="Google Shape;425;p40"/>
            <p:cNvSpPr/>
            <p:nvPr/>
          </p:nvSpPr>
          <p:spPr>
            <a:xfrm>
              <a:off x="6389550" y="1498632"/>
              <a:ext cx="1053900" cy="1053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40"/>
            <p:cNvSpPr/>
            <p:nvPr/>
          </p:nvSpPr>
          <p:spPr>
            <a:xfrm>
              <a:off x="6645450" y="1729430"/>
              <a:ext cx="542100" cy="515400"/>
            </a:xfrm>
            <a:prstGeom prst="star5">
              <a:avLst>
                <a:gd fmla="val 19098" name="adj"/>
                <a:gd fmla="val 105146" name="hf"/>
                <a:gd fmla="val 110557"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
          <p:cNvSpPr txBox="1"/>
          <p:nvPr>
            <p:ph idx="4294967295" type="title"/>
          </p:nvPr>
        </p:nvSpPr>
        <p:spPr>
          <a:xfrm>
            <a:off x="311700" y="372500"/>
            <a:ext cx="8520600" cy="2638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solidFill>
                  <a:schemeClr val="accent1"/>
                </a:solidFill>
              </a:rPr>
              <a:t>Дейности </a:t>
            </a:r>
            <a:endParaRPr>
              <a:solidFill>
                <a:schemeClr val="accent1"/>
              </a:solidFill>
            </a:endParaRPr>
          </a:p>
          <a:p>
            <a:pPr indent="0" lvl="0" marL="0" rtl="0" algn="ctr">
              <a:lnSpc>
                <a:spcPct val="100000"/>
              </a:lnSpc>
              <a:spcBef>
                <a:spcPts val="0"/>
              </a:spcBef>
              <a:spcAft>
                <a:spcPts val="0"/>
              </a:spcAft>
              <a:buSzPts val="3000"/>
              <a:buNone/>
            </a:pPr>
            <a:r>
              <a:rPr lang="en">
                <a:solidFill>
                  <a:schemeClr val="accent1"/>
                </a:solidFill>
              </a:rPr>
              <a:t>в Училищната </a:t>
            </a:r>
            <a:endParaRPr>
              <a:solidFill>
                <a:schemeClr val="accent1"/>
              </a:solidFill>
            </a:endParaRPr>
          </a:p>
          <a:p>
            <a:pPr indent="0" lvl="0" marL="0" rtl="0" algn="ctr">
              <a:lnSpc>
                <a:spcPct val="100000"/>
              </a:lnSpc>
              <a:spcBef>
                <a:spcPts val="0"/>
              </a:spcBef>
              <a:spcAft>
                <a:spcPts val="0"/>
              </a:spcAft>
              <a:buSzPts val="3000"/>
              <a:buNone/>
            </a:pPr>
            <a:r>
              <a:rPr lang="en">
                <a:solidFill>
                  <a:schemeClr val="accent1"/>
                </a:solidFill>
              </a:rPr>
              <a:t>библиотека</a:t>
            </a:r>
            <a:endParaRPr>
              <a:solidFill>
                <a:schemeClr val="accent1"/>
              </a:solidFill>
            </a:endParaRPr>
          </a:p>
          <a:p>
            <a:pPr indent="0" lvl="0" marL="0" rtl="0" algn="ctr">
              <a:lnSpc>
                <a:spcPct val="100000"/>
              </a:lnSpc>
              <a:spcBef>
                <a:spcPts val="0"/>
              </a:spcBef>
              <a:spcAft>
                <a:spcPts val="0"/>
              </a:spcAft>
              <a:buSzPts val="3000"/>
              <a:buNone/>
            </a:pPr>
            <a:r>
              <a:t/>
            </a:r>
            <a:endParaRPr>
              <a:solidFill>
                <a:schemeClr val="accent1"/>
              </a:solidFill>
            </a:endParaRPr>
          </a:p>
          <a:p>
            <a:pPr indent="0" lvl="0" marL="0" rtl="0" algn="ctr">
              <a:lnSpc>
                <a:spcPct val="100000"/>
              </a:lnSpc>
              <a:spcBef>
                <a:spcPts val="0"/>
              </a:spcBef>
              <a:spcAft>
                <a:spcPts val="0"/>
              </a:spcAft>
              <a:buSzPts val="3000"/>
              <a:buNone/>
            </a:pPr>
            <a:r>
              <a:t/>
            </a:r>
            <a:endParaRPr>
              <a:solidFill>
                <a:schemeClr val="accent1"/>
              </a:solidFill>
            </a:endParaRPr>
          </a:p>
        </p:txBody>
      </p:sp>
      <p:grpSp>
        <p:nvGrpSpPr>
          <p:cNvPr id="98" name="Google Shape;98;p5"/>
          <p:cNvGrpSpPr/>
          <p:nvPr/>
        </p:nvGrpSpPr>
        <p:grpSpPr>
          <a:xfrm>
            <a:off x="431475" y="1366425"/>
            <a:ext cx="1644325" cy="1644300"/>
            <a:chOff x="431475" y="1351550"/>
            <a:chExt cx="1644325" cy="1644300"/>
          </a:xfrm>
        </p:grpSpPr>
        <p:sp>
          <p:nvSpPr>
            <p:cNvPr id="99" name="Google Shape;99;p5"/>
            <p:cNvSpPr/>
            <p:nvPr/>
          </p:nvSpPr>
          <p:spPr>
            <a:xfrm>
              <a:off x="431500" y="1351550"/>
              <a:ext cx="1644300" cy="1644300"/>
            </a:xfrm>
            <a:prstGeom prst="ellipse">
              <a:avLst/>
            </a:prstGeom>
            <a:solidFill>
              <a:schemeClr val="accent2"/>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artoonish illustration of a woman with purple hair" id="100" name="Google Shape;100;p5"/>
            <p:cNvPicPr preferRelativeResize="0"/>
            <p:nvPr/>
          </p:nvPicPr>
          <p:blipFill rotWithShape="1">
            <a:blip r:embed="rId3">
              <a:alphaModFix/>
            </a:blip>
            <a:srcRect b="0" l="-6205" r="-6215" t="-12421"/>
            <a:stretch/>
          </p:blipFill>
          <p:spPr>
            <a:xfrm>
              <a:off x="431475" y="1351550"/>
              <a:ext cx="1644300" cy="1644300"/>
            </a:xfrm>
            <a:prstGeom prst="ellipse">
              <a:avLst/>
            </a:prstGeom>
            <a:noFill/>
            <a:ln>
              <a:noFill/>
            </a:ln>
          </p:spPr>
        </p:pic>
      </p:grpSp>
      <p:sp>
        <p:nvSpPr>
          <p:cNvPr id="101" name="Google Shape;101;p5"/>
          <p:cNvSpPr txBox="1"/>
          <p:nvPr>
            <p:ph idx="4294967295" type="body"/>
          </p:nvPr>
        </p:nvSpPr>
        <p:spPr>
          <a:xfrm>
            <a:off x="164950" y="3108900"/>
            <a:ext cx="21774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rgbClr val="20124D"/>
                </a:solidFill>
              </a:rPr>
              <a:t>Стимулиране интересът към четенето</a:t>
            </a:r>
            <a:endParaRPr sz="2100">
              <a:solidFill>
                <a:srgbClr val="20124D"/>
              </a:solidFill>
            </a:endParaRPr>
          </a:p>
        </p:txBody>
      </p:sp>
      <p:cxnSp>
        <p:nvCxnSpPr>
          <p:cNvPr id="102" name="Google Shape;102;p5"/>
          <p:cNvCxnSpPr/>
          <p:nvPr/>
        </p:nvCxnSpPr>
        <p:spPr>
          <a:xfrm>
            <a:off x="11181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103" name="Google Shape;103;p5"/>
          <p:cNvSpPr txBox="1"/>
          <p:nvPr>
            <p:ph idx="4294967295" type="body"/>
          </p:nvPr>
        </p:nvSpPr>
        <p:spPr>
          <a:xfrm>
            <a:off x="2374559" y="3108900"/>
            <a:ext cx="21774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rgbClr val="20124D"/>
                </a:solidFill>
              </a:rPr>
              <a:t>Мотивиране четенето за удоволствие</a:t>
            </a:r>
            <a:endParaRPr sz="2100">
              <a:solidFill>
                <a:srgbClr val="20124D"/>
              </a:solidFill>
            </a:endParaRPr>
          </a:p>
        </p:txBody>
      </p:sp>
      <p:cxnSp>
        <p:nvCxnSpPr>
          <p:cNvPr id="104" name="Google Shape;104;p5"/>
          <p:cNvCxnSpPr/>
          <p:nvPr/>
        </p:nvCxnSpPr>
        <p:spPr>
          <a:xfrm>
            <a:off x="3327800" y="3613373"/>
            <a:ext cx="270900" cy="0"/>
          </a:xfrm>
          <a:prstGeom prst="straightConnector1">
            <a:avLst/>
          </a:prstGeom>
          <a:noFill/>
          <a:ln cap="flat" cmpd="sng" w="9525">
            <a:solidFill>
              <a:schemeClr val="lt2"/>
            </a:solidFill>
            <a:prstDash val="solid"/>
            <a:round/>
            <a:headEnd len="sm" w="sm" type="none"/>
            <a:tailEnd len="sm" w="sm" type="none"/>
          </a:ln>
        </p:spPr>
      </p:cxnSp>
      <p:sp>
        <p:nvSpPr>
          <p:cNvPr id="105" name="Google Shape;105;p5"/>
          <p:cNvSpPr txBox="1"/>
          <p:nvPr>
            <p:ph idx="4294967295" type="body"/>
          </p:nvPr>
        </p:nvSpPr>
        <p:spPr>
          <a:xfrm>
            <a:off x="4584180" y="3108900"/>
            <a:ext cx="21774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rgbClr val="20124D"/>
                </a:solidFill>
              </a:rPr>
              <a:t>Интерес и любов към литературата и културните ценности</a:t>
            </a:r>
            <a:endParaRPr sz="2100">
              <a:solidFill>
                <a:srgbClr val="20124D"/>
              </a:solidFill>
            </a:endParaRPr>
          </a:p>
        </p:txBody>
      </p:sp>
      <p:cxnSp>
        <p:nvCxnSpPr>
          <p:cNvPr id="106" name="Google Shape;106;p5"/>
          <p:cNvCxnSpPr/>
          <p:nvPr/>
        </p:nvCxnSpPr>
        <p:spPr>
          <a:xfrm>
            <a:off x="5554075" y="3613373"/>
            <a:ext cx="270900" cy="0"/>
          </a:xfrm>
          <a:prstGeom prst="straightConnector1">
            <a:avLst/>
          </a:prstGeom>
          <a:noFill/>
          <a:ln cap="flat" cmpd="sng" w="9525">
            <a:solidFill>
              <a:schemeClr val="lt2"/>
            </a:solidFill>
            <a:prstDash val="solid"/>
            <a:round/>
            <a:headEnd len="sm" w="sm" type="none"/>
            <a:tailEnd len="sm" w="sm" type="none"/>
          </a:ln>
        </p:spPr>
      </p:cxnSp>
      <p:sp>
        <p:nvSpPr>
          <p:cNvPr id="107" name="Google Shape;107;p5"/>
          <p:cNvSpPr txBox="1"/>
          <p:nvPr>
            <p:ph idx="4294967295" type="body"/>
          </p:nvPr>
        </p:nvSpPr>
        <p:spPr>
          <a:xfrm>
            <a:off x="6793801" y="3108900"/>
            <a:ext cx="2177400" cy="43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100">
                <a:solidFill>
                  <a:srgbClr val="20124D"/>
                </a:solidFill>
              </a:rPr>
              <a:t>Насърчаване на креативното мислене</a:t>
            </a:r>
            <a:endParaRPr sz="2100">
              <a:solidFill>
                <a:srgbClr val="20124D"/>
              </a:solidFill>
            </a:endParaRPr>
          </a:p>
        </p:txBody>
      </p:sp>
      <p:cxnSp>
        <p:nvCxnSpPr>
          <p:cNvPr id="108" name="Google Shape;108;p5"/>
          <p:cNvCxnSpPr/>
          <p:nvPr/>
        </p:nvCxnSpPr>
        <p:spPr>
          <a:xfrm>
            <a:off x="7747050" y="3613373"/>
            <a:ext cx="270900" cy="0"/>
          </a:xfrm>
          <a:prstGeom prst="straightConnector1">
            <a:avLst/>
          </a:prstGeom>
          <a:noFill/>
          <a:ln cap="flat" cmpd="sng" w="9525">
            <a:solidFill>
              <a:schemeClr val="lt2"/>
            </a:solidFill>
            <a:prstDash val="solid"/>
            <a:round/>
            <a:headEnd len="sm" w="sm" type="none"/>
            <a:tailEnd len="sm" w="sm" type="none"/>
          </a:ln>
        </p:spPr>
      </p:cxnSp>
      <p:pic>
        <p:nvPicPr>
          <p:cNvPr id="109" name="Google Shape;109;p5"/>
          <p:cNvPicPr preferRelativeResize="0"/>
          <p:nvPr/>
        </p:nvPicPr>
        <p:blipFill rotWithShape="1">
          <a:blip r:embed="rId4">
            <a:alphaModFix/>
          </a:blip>
          <a:srcRect b="0" l="0" r="0" t="0"/>
          <a:stretch/>
        </p:blipFill>
        <p:spPr>
          <a:xfrm>
            <a:off x="6794128" y="80382"/>
            <a:ext cx="2176745" cy="3028516"/>
          </a:xfrm>
          <a:prstGeom prst="rect">
            <a:avLst/>
          </a:prstGeom>
          <a:noFill/>
          <a:ln>
            <a:noFill/>
          </a:ln>
        </p:spPr>
      </p:pic>
      <p:pic>
        <p:nvPicPr>
          <p:cNvPr id="110" name="Google Shape;110;p5"/>
          <p:cNvPicPr preferRelativeResize="0"/>
          <p:nvPr/>
        </p:nvPicPr>
        <p:blipFill rotWithShape="1">
          <a:blip r:embed="rId5">
            <a:alphaModFix/>
          </a:blip>
          <a:srcRect b="0" l="0" r="0" t="0"/>
          <a:stretch/>
        </p:blipFill>
        <p:spPr>
          <a:xfrm>
            <a:off x="434919" y="85841"/>
            <a:ext cx="1801067" cy="30230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6"/>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“Моята първа среща с книгите в библиотеката”</a:t>
            </a:r>
            <a:endParaRPr/>
          </a:p>
        </p:txBody>
      </p:sp>
      <p:sp>
        <p:nvSpPr>
          <p:cNvPr id="116" name="Google Shape;116;p6"/>
          <p:cNvSpPr txBox="1"/>
          <p:nvPr>
            <p:ph idx="2" type="body"/>
          </p:nvPr>
        </p:nvSpPr>
        <p:spPr>
          <a:xfrm>
            <a:off x="497500" y="2571750"/>
            <a:ext cx="3837000" cy="2427900"/>
          </a:xfrm>
          <a:prstGeom prst="rect">
            <a:avLst/>
          </a:prstGeom>
          <a:noFill/>
          <a:ln>
            <a:noFill/>
          </a:ln>
        </p:spPr>
        <p:txBody>
          <a:bodyPr anchorCtr="0" anchor="ctr" bIns="91425" lIns="91425" spcFirstLastPara="1" rIns="91425" wrap="square" tIns="91425">
            <a:noAutofit/>
          </a:bodyPr>
          <a:lstStyle/>
          <a:p>
            <a:pPr indent="457200" lvl="0" marL="0" rtl="0" algn="just">
              <a:lnSpc>
                <a:spcPct val="115000"/>
              </a:lnSpc>
              <a:spcBef>
                <a:spcPts val="0"/>
              </a:spcBef>
              <a:spcAft>
                <a:spcPts val="1600"/>
              </a:spcAft>
              <a:buSzPts val="1800"/>
              <a:buNone/>
            </a:pPr>
            <a:r>
              <a:rPr lang="en"/>
              <a:t>Традиционно организираме посещение на учениците от първите класове, за да се запознаят с книжния фонд и организацията на работата в Училищната библиотека.</a:t>
            </a:r>
            <a:endParaRPr/>
          </a:p>
        </p:txBody>
      </p:sp>
      <p:pic>
        <p:nvPicPr>
          <p:cNvPr id="117" name="Google Shape;117;p6"/>
          <p:cNvPicPr preferRelativeResize="0"/>
          <p:nvPr/>
        </p:nvPicPr>
        <p:blipFill rotWithShape="1">
          <a:blip r:embed="rId3">
            <a:alphaModFix/>
          </a:blip>
          <a:srcRect b="0" l="0" r="0" t="0"/>
          <a:stretch/>
        </p:blipFill>
        <p:spPr>
          <a:xfrm>
            <a:off x="4522625" y="723900"/>
            <a:ext cx="4504700" cy="337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“Деца четат на деца”</a:t>
            </a:r>
            <a:endParaRPr/>
          </a:p>
        </p:txBody>
      </p:sp>
      <p:sp>
        <p:nvSpPr>
          <p:cNvPr id="123" name="Google Shape;123;p7"/>
          <p:cNvSpPr txBox="1"/>
          <p:nvPr>
            <p:ph idx="2" type="body"/>
          </p:nvPr>
        </p:nvSpPr>
        <p:spPr>
          <a:xfrm>
            <a:off x="289300" y="2178825"/>
            <a:ext cx="3837000" cy="2427900"/>
          </a:xfrm>
          <a:prstGeom prst="rect">
            <a:avLst/>
          </a:prstGeom>
          <a:noFill/>
          <a:ln>
            <a:noFill/>
          </a:ln>
        </p:spPr>
        <p:txBody>
          <a:bodyPr anchorCtr="0" anchor="ctr" bIns="91425" lIns="91425" spcFirstLastPara="1" rIns="91425" wrap="square" tIns="91425">
            <a:noAutofit/>
          </a:bodyPr>
          <a:lstStyle/>
          <a:p>
            <a:pPr indent="457200" lvl="0" marL="0" rtl="0" algn="just">
              <a:lnSpc>
                <a:spcPct val="115000"/>
              </a:lnSpc>
              <a:spcBef>
                <a:spcPts val="0"/>
              </a:spcBef>
              <a:spcAft>
                <a:spcPts val="1600"/>
              </a:spcAft>
              <a:buSzPts val="1800"/>
              <a:buNone/>
            </a:pPr>
            <a:r>
              <a:rPr lang="en"/>
              <a:t>Във връзка с националния ден на четенето и седмицата на детската книга учениците от 2 и 3 клас четат български народни приказки на децата от ПГ.</a:t>
            </a:r>
            <a:endParaRPr/>
          </a:p>
        </p:txBody>
      </p:sp>
      <p:pic>
        <p:nvPicPr>
          <p:cNvPr id="124" name="Google Shape;124;p7"/>
          <p:cNvPicPr preferRelativeResize="0"/>
          <p:nvPr/>
        </p:nvPicPr>
        <p:blipFill rotWithShape="1">
          <a:blip r:embed="rId3">
            <a:alphaModFix/>
          </a:blip>
          <a:srcRect b="0" l="0" r="0" t="0"/>
          <a:stretch/>
        </p:blipFill>
        <p:spPr>
          <a:xfrm>
            <a:off x="4522625" y="723900"/>
            <a:ext cx="4504698" cy="33785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8"/>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“Четящо влакче”</a:t>
            </a:r>
            <a:endParaRPr/>
          </a:p>
        </p:txBody>
      </p:sp>
      <p:sp>
        <p:nvSpPr>
          <p:cNvPr id="130" name="Google Shape;130;p8"/>
          <p:cNvSpPr txBox="1"/>
          <p:nvPr>
            <p:ph idx="2" type="body"/>
          </p:nvPr>
        </p:nvSpPr>
        <p:spPr>
          <a:xfrm>
            <a:off x="393400" y="1726400"/>
            <a:ext cx="3837000" cy="2427900"/>
          </a:xfrm>
          <a:prstGeom prst="rect">
            <a:avLst/>
          </a:prstGeom>
          <a:noFill/>
          <a:ln>
            <a:noFill/>
          </a:ln>
        </p:spPr>
        <p:txBody>
          <a:bodyPr anchorCtr="0" anchor="ctr" bIns="91425" lIns="91425" spcFirstLastPara="1" rIns="91425" wrap="square" tIns="91425">
            <a:noAutofit/>
          </a:bodyPr>
          <a:lstStyle/>
          <a:p>
            <a:pPr indent="457200" lvl="0" marL="0" rtl="0" algn="just">
              <a:lnSpc>
                <a:spcPct val="115000"/>
              </a:lnSpc>
              <a:spcBef>
                <a:spcPts val="0"/>
              </a:spcBef>
              <a:spcAft>
                <a:spcPts val="1600"/>
              </a:spcAft>
              <a:buSzPts val="1800"/>
              <a:buNone/>
            </a:pPr>
            <a:r>
              <a:rPr lang="en"/>
              <a:t>Учениците от начален етап четат приказки на Джани Родари, Доналд Бисет, Ангел Каралийчев, Ран Босилек.</a:t>
            </a:r>
            <a:endParaRPr/>
          </a:p>
        </p:txBody>
      </p:sp>
      <p:pic>
        <p:nvPicPr>
          <p:cNvPr id="131" name="Google Shape;131;p8"/>
          <p:cNvPicPr preferRelativeResize="0"/>
          <p:nvPr/>
        </p:nvPicPr>
        <p:blipFill rotWithShape="1">
          <a:blip r:embed="rId3">
            <a:alphaModFix/>
          </a:blip>
          <a:srcRect b="0" l="0" r="0" t="0"/>
          <a:stretch/>
        </p:blipFill>
        <p:spPr>
          <a:xfrm>
            <a:off x="4522625" y="723900"/>
            <a:ext cx="4504698" cy="33785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9"/>
          <p:cNvSpPr txBox="1"/>
          <p:nvPr>
            <p:ph type="title"/>
          </p:nvPr>
        </p:nvSpPr>
        <p:spPr>
          <a:xfrm>
            <a:off x="289300" y="485100"/>
            <a:ext cx="4045200" cy="150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800"/>
              <a:buNone/>
            </a:pPr>
            <a:r>
              <a:rPr lang="en"/>
              <a:t>“Маратон на четенето”</a:t>
            </a:r>
            <a:endParaRPr/>
          </a:p>
        </p:txBody>
      </p:sp>
      <p:sp>
        <p:nvSpPr>
          <p:cNvPr id="137" name="Google Shape;137;p9"/>
          <p:cNvSpPr txBox="1"/>
          <p:nvPr>
            <p:ph idx="2" type="body"/>
          </p:nvPr>
        </p:nvSpPr>
        <p:spPr>
          <a:xfrm>
            <a:off x="393400" y="1940700"/>
            <a:ext cx="3837000" cy="2427900"/>
          </a:xfrm>
          <a:prstGeom prst="rect">
            <a:avLst/>
          </a:prstGeom>
          <a:noFill/>
          <a:ln>
            <a:noFill/>
          </a:ln>
        </p:spPr>
        <p:txBody>
          <a:bodyPr anchorCtr="0" anchor="ctr" bIns="91425" lIns="91425" spcFirstLastPara="1" rIns="91425" wrap="square" tIns="91425">
            <a:noAutofit/>
          </a:bodyPr>
          <a:lstStyle/>
          <a:p>
            <a:pPr indent="457200" lvl="0" marL="0" rtl="0" algn="just">
              <a:lnSpc>
                <a:spcPct val="115000"/>
              </a:lnSpc>
              <a:spcBef>
                <a:spcPts val="0"/>
              </a:spcBef>
              <a:spcAft>
                <a:spcPts val="1600"/>
              </a:spcAft>
              <a:buSzPts val="1800"/>
              <a:buNone/>
            </a:pPr>
            <a:r>
              <a:rPr lang="en"/>
              <a:t>Представяне творчеството на любим детски автор - Роалд Дал, Ерих Кестнер, Астрид Линдгрен.</a:t>
            </a:r>
            <a:endParaRPr/>
          </a:p>
        </p:txBody>
      </p:sp>
      <p:pic>
        <p:nvPicPr>
          <p:cNvPr id="138" name="Google Shape;138;p9"/>
          <p:cNvPicPr preferRelativeResize="0"/>
          <p:nvPr/>
        </p:nvPicPr>
        <p:blipFill rotWithShape="1">
          <a:blip r:embed="rId3">
            <a:alphaModFix/>
          </a:blip>
          <a:srcRect b="0" l="0" r="0" t="0"/>
          <a:stretch/>
        </p:blipFill>
        <p:spPr>
          <a:xfrm>
            <a:off x="5085712" y="723900"/>
            <a:ext cx="3378524" cy="33785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